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9"/>
  </p:notesMasterIdLst>
  <p:handoutMasterIdLst>
    <p:handoutMasterId r:id="rId30"/>
  </p:handoutMasterIdLst>
  <p:sldIdLst>
    <p:sldId id="309" r:id="rId2"/>
    <p:sldId id="312" r:id="rId3"/>
    <p:sldId id="314" r:id="rId4"/>
    <p:sldId id="316" r:id="rId5"/>
    <p:sldId id="315"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13" r:id="rId28"/>
  </p:sldIdLst>
  <p:sldSz cx="9144000" cy="6858000" type="screen4x3"/>
  <p:notesSz cx="7315200" cy="9601200"/>
  <p:embeddedFontLst>
    <p:embeddedFont>
      <p:font typeface="Calibri" panose="020F0502020204030204" pitchFamily="34" charset="0"/>
      <p:regular r:id="rId31"/>
      <p:bold r:id="rId32"/>
      <p:italic r:id="rId33"/>
      <p:boldItalic r:id="rId34"/>
    </p:embeddedFont>
    <p:embeddedFont>
      <p:font typeface="Century Schoolbook" panose="02040604050505020304" pitchFamily="18" charset="0"/>
      <p:regular r:id="rId35"/>
      <p:bold r:id="rId36"/>
      <p:italic r:id="rId37"/>
      <p:boldItalic r:id="rId38"/>
    </p:embeddedFont>
    <p:embeddedFont>
      <p:font typeface="Helvetica" panose="020B0604020202020204" pitchFamily="34" charset="0"/>
      <p:regular r:id="rId39"/>
      <p:bold r:id="rId40"/>
      <p:italic r:id="rId41"/>
      <p:boldItalic r:id="rId42"/>
    </p:embeddedFont>
    <p:embeddedFont>
      <p:font typeface="Wingdings 2" panose="050201020105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6781A"/>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70C52-88EA-48A0-9B7F-0323F50D8A4C}" v="106" dt="2022-11-01T11:36:53.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1" autoAdjust="0"/>
    <p:restoredTop sz="99671" autoAdjust="0"/>
  </p:normalViewPr>
  <p:slideViewPr>
    <p:cSldViewPr>
      <p:cViewPr varScale="1">
        <p:scale>
          <a:sx n="112" d="100"/>
          <a:sy n="112" d="100"/>
        </p:scale>
        <p:origin x="183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algn="r" eaLnBrk="1" hangingPunct="1">
              <a:defRPr sz="1300">
                <a:latin typeface="Arial" pitchFamily="34" charset="0"/>
              </a:defRPr>
            </a:lvl1pPr>
          </a:lstStyle>
          <a:p>
            <a:pPr>
              <a:defRPr/>
            </a:pPr>
            <a:endParaRPr lang="en-US"/>
          </a:p>
        </p:txBody>
      </p:sp>
      <p:sp>
        <p:nvSpPr>
          <p:cNvPr id="2560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852C3F8B-33F2-428E-90FA-3339EEDA3EE3}" type="slidenum">
              <a:rPr lang="en-US" altLang="en-US"/>
              <a:pPr>
                <a:defRPr/>
              </a:pPr>
              <a:t>‹#›</a:t>
            </a:fld>
            <a:endParaRPr lang="en-US" altLang="en-US"/>
          </a:p>
        </p:txBody>
      </p:sp>
    </p:spTree>
    <p:extLst>
      <p:ext uri="{BB962C8B-B14F-4D97-AF65-F5344CB8AC3E}">
        <p14:creationId xmlns:p14="http://schemas.microsoft.com/office/powerpoint/2010/main" val="38001372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5796" tIns="47898" rIns="95796" bIns="47898" rtlCol="0"/>
          <a:lstStyle>
            <a:lvl1pPr algn="l" eaLnBrk="1" hangingPunct="1">
              <a:defRPr sz="1300">
                <a:latin typeface="Arial" pitchFamily="34"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5796" tIns="47898" rIns="95796" bIns="47898" rtlCol="0"/>
          <a:lstStyle>
            <a:lvl1pPr algn="r" eaLnBrk="1" hangingPunct="1">
              <a:defRPr sz="1300">
                <a:latin typeface="Arial" pitchFamily="34" charset="0"/>
              </a:defRPr>
            </a:lvl1pPr>
          </a:lstStyle>
          <a:p>
            <a:pPr>
              <a:defRPr/>
            </a:pPr>
            <a:fld id="{6823CBC7-D49C-4E16-8891-1ACEFF7CB0F9}" type="datetimeFigureOut">
              <a:rPr lang="en-US"/>
              <a:pPr>
                <a:defRPr/>
              </a:pPr>
              <a:t>11/8/2022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796" tIns="47898" rIns="95796" bIns="47898"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5796" tIns="47898" rIns="95796" bIns="4789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5796" tIns="47898" rIns="95796" bIns="47898" rtlCol="0" anchor="b"/>
          <a:lstStyle>
            <a:lvl1pPr algn="l" eaLnBrk="1" hangingPunct="1">
              <a:defRPr sz="13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D55B494B-3E52-4C44-AEE1-83D837E0B4FA}" type="slidenum">
              <a:rPr lang="en-US" altLang="en-US"/>
              <a:pPr>
                <a:defRPr/>
              </a:pPr>
              <a:t>‹#›</a:t>
            </a:fld>
            <a:endParaRPr lang="en-US" altLang="en-US"/>
          </a:p>
        </p:txBody>
      </p:sp>
    </p:spTree>
    <p:extLst>
      <p:ext uri="{BB962C8B-B14F-4D97-AF65-F5344CB8AC3E}">
        <p14:creationId xmlns:p14="http://schemas.microsoft.com/office/powerpoint/2010/main" val="191392261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a:t>
            </a:fld>
            <a:endParaRPr lang="en-US"/>
          </a:p>
        </p:txBody>
      </p:sp>
    </p:spTree>
    <p:extLst>
      <p:ext uri="{BB962C8B-B14F-4D97-AF65-F5344CB8AC3E}">
        <p14:creationId xmlns:p14="http://schemas.microsoft.com/office/powerpoint/2010/main" val="188895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11</a:t>
            </a:fld>
            <a:endParaRPr lang="en-US"/>
          </a:p>
        </p:txBody>
      </p:sp>
    </p:spTree>
    <p:extLst>
      <p:ext uri="{BB962C8B-B14F-4D97-AF65-F5344CB8AC3E}">
        <p14:creationId xmlns:p14="http://schemas.microsoft.com/office/powerpoint/2010/main" val="261354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12</a:t>
            </a:fld>
            <a:endParaRPr lang="en-US"/>
          </a:p>
        </p:txBody>
      </p:sp>
    </p:spTree>
    <p:extLst>
      <p:ext uri="{BB962C8B-B14F-4D97-AF65-F5344CB8AC3E}">
        <p14:creationId xmlns:p14="http://schemas.microsoft.com/office/powerpoint/2010/main" val="57320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13</a:t>
            </a:fld>
            <a:endParaRPr lang="en-US"/>
          </a:p>
        </p:txBody>
      </p:sp>
    </p:spTree>
    <p:extLst>
      <p:ext uri="{BB962C8B-B14F-4D97-AF65-F5344CB8AC3E}">
        <p14:creationId xmlns:p14="http://schemas.microsoft.com/office/powerpoint/2010/main" val="39501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14</a:t>
            </a:fld>
            <a:endParaRPr lang="en-US"/>
          </a:p>
        </p:txBody>
      </p:sp>
    </p:spTree>
    <p:extLst>
      <p:ext uri="{BB962C8B-B14F-4D97-AF65-F5344CB8AC3E}">
        <p14:creationId xmlns:p14="http://schemas.microsoft.com/office/powerpoint/2010/main" val="2846696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15</a:t>
            </a:fld>
            <a:endParaRPr lang="en-US"/>
          </a:p>
        </p:txBody>
      </p:sp>
    </p:spTree>
    <p:extLst>
      <p:ext uri="{BB962C8B-B14F-4D97-AF65-F5344CB8AC3E}">
        <p14:creationId xmlns:p14="http://schemas.microsoft.com/office/powerpoint/2010/main" val="1944099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16</a:t>
            </a:fld>
            <a:endParaRPr lang="en-US"/>
          </a:p>
        </p:txBody>
      </p:sp>
    </p:spTree>
    <p:extLst>
      <p:ext uri="{BB962C8B-B14F-4D97-AF65-F5344CB8AC3E}">
        <p14:creationId xmlns:p14="http://schemas.microsoft.com/office/powerpoint/2010/main" val="619210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17</a:t>
            </a:fld>
            <a:endParaRPr lang="en-US"/>
          </a:p>
        </p:txBody>
      </p:sp>
    </p:spTree>
    <p:extLst>
      <p:ext uri="{BB962C8B-B14F-4D97-AF65-F5344CB8AC3E}">
        <p14:creationId xmlns:p14="http://schemas.microsoft.com/office/powerpoint/2010/main" val="1533726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18</a:t>
            </a:fld>
            <a:endParaRPr lang="en-US"/>
          </a:p>
        </p:txBody>
      </p:sp>
    </p:spTree>
    <p:extLst>
      <p:ext uri="{BB962C8B-B14F-4D97-AF65-F5344CB8AC3E}">
        <p14:creationId xmlns:p14="http://schemas.microsoft.com/office/powerpoint/2010/main" val="2645320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19</a:t>
            </a:fld>
            <a:endParaRPr lang="en-US"/>
          </a:p>
        </p:txBody>
      </p:sp>
    </p:spTree>
    <p:extLst>
      <p:ext uri="{BB962C8B-B14F-4D97-AF65-F5344CB8AC3E}">
        <p14:creationId xmlns:p14="http://schemas.microsoft.com/office/powerpoint/2010/main" val="8694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20</a:t>
            </a:fld>
            <a:endParaRPr lang="en-US"/>
          </a:p>
        </p:txBody>
      </p:sp>
    </p:spTree>
    <p:extLst>
      <p:ext uri="{BB962C8B-B14F-4D97-AF65-F5344CB8AC3E}">
        <p14:creationId xmlns:p14="http://schemas.microsoft.com/office/powerpoint/2010/main" val="391903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3</a:t>
            </a:fld>
            <a:endParaRPr lang="en-US"/>
          </a:p>
        </p:txBody>
      </p:sp>
    </p:spTree>
    <p:extLst>
      <p:ext uri="{BB962C8B-B14F-4D97-AF65-F5344CB8AC3E}">
        <p14:creationId xmlns:p14="http://schemas.microsoft.com/office/powerpoint/2010/main" val="4006367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21</a:t>
            </a:fld>
            <a:endParaRPr lang="en-US"/>
          </a:p>
        </p:txBody>
      </p:sp>
    </p:spTree>
    <p:extLst>
      <p:ext uri="{BB962C8B-B14F-4D97-AF65-F5344CB8AC3E}">
        <p14:creationId xmlns:p14="http://schemas.microsoft.com/office/powerpoint/2010/main" val="225935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22</a:t>
            </a:fld>
            <a:endParaRPr lang="en-US"/>
          </a:p>
        </p:txBody>
      </p:sp>
    </p:spTree>
    <p:extLst>
      <p:ext uri="{BB962C8B-B14F-4D97-AF65-F5344CB8AC3E}">
        <p14:creationId xmlns:p14="http://schemas.microsoft.com/office/powerpoint/2010/main" val="2109353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23</a:t>
            </a:fld>
            <a:endParaRPr lang="en-US"/>
          </a:p>
        </p:txBody>
      </p:sp>
    </p:spTree>
    <p:extLst>
      <p:ext uri="{BB962C8B-B14F-4D97-AF65-F5344CB8AC3E}">
        <p14:creationId xmlns:p14="http://schemas.microsoft.com/office/powerpoint/2010/main" val="4136269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24</a:t>
            </a:fld>
            <a:endParaRPr lang="en-US"/>
          </a:p>
        </p:txBody>
      </p:sp>
    </p:spTree>
    <p:extLst>
      <p:ext uri="{BB962C8B-B14F-4D97-AF65-F5344CB8AC3E}">
        <p14:creationId xmlns:p14="http://schemas.microsoft.com/office/powerpoint/2010/main" val="804915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25</a:t>
            </a:fld>
            <a:endParaRPr lang="en-US"/>
          </a:p>
        </p:txBody>
      </p:sp>
    </p:spTree>
    <p:extLst>
      <p:ext uri="{BB962C8B-B14F-4D97-AF65-F5344CB8AC3E}">
        <p14:creationId xmlns:p14="http://schemas.microsoft.com/office/powerpoint/2010/main" val="4068260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26</a:t>
            </a:fld>
            <a:endParaRPr lang="en-US"/>
          </a:p>
        </p:txBody>
      </p:sp>
    </p:spTree>
    <p:extLst>
      <p:ext uri="{BB962C8B-B14F-4D97-AF65-F5344CB8AC3E}">
        <p14:creationId xmlns:p14="http://schemas.microsoft.com/office/powerpoint/2010/main" val="1744291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4</a:t>
            </a:fld>
            <a:endParaRPr lang="en-US"/>
          </a:p>
        </p:txBody>
      </p:sp>
    </p:spTree>
    <p:extLst>
      <p:ext uri="{BB962C8B-B14F-4D97-AF65-F5344CB8AC3E}">
        <p14:creationId xmlns:p14="http://schemas.microsoft.com/office/powerpoint/2010/main" val="3007671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5</a:t>
            </a:fld>
            <a:endParaRPr lang="en-US"/>
          </a:p>
        </p:txBody>
      </p:sp>
    </p:spTree>
    <p:extLst>
      <p:ext uri="{BB962C8B-B14F-4D97-AF65-F5344CB8AC3E}">
        <p14:creationId xmlns:p14="http://schemas.microsoft.com/office/powerpoint/2010/main" val="118613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6</a:t>
            </a:fld>
            <a:endParaRPr lang="en-US"/>
          </a:p>
        </p:txBody>
      </p:sp>
    </p:spTree>
    <p:extLst>
      <p:ext uri="{BB962C8B-B14F-4D97-AF65-F5344CB8AC3E}">
        <p14:creationId xmlns:p14="http://schemas.microsoft.com/office/powerpoint/2010/main" val="934354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7</a:t>
            </a:fld>
            <a:endParaRPr lang="en-US"/>
          </a:p>
        </p:txBody>
      </p:sp>
    </p:spTree>
    <p:extLst>
      <p:ext uri="{BB962C8B-B14F-4D97-AF65-F5344CB8AC3E}">
        <p14:creationId xmlns:p14="http://schemas.microsoft.com/office/powerpoint/2010/main" val="140480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8</a:t>
            </a:fld>
            <a:endParaRPr lang="en-US"/>
          </a:p>
        </p:txBody>
      </p:sp>
    </p:spTree>
    <p:extLst>
      <p:ext uri="{BB962C8B-B14F-4D97-AF65-F5344CB8AC3E}">
        <p14:creationId xmlns:p14="http://schemas.microsoft.com/office/powerpoint/2010/main" val="1043729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9</a:t>
            </a:fld>
            <a:endParaRPr lang="en-US"/>
          </a:p>
        </p:txBody>
      </p:sp>
    </p:spTree>
    <p:extLst>
      <p:ext uri="{BB962C8B-B14F-4D97-AF65-F5344CB8AC3E}">
        <p14:creationId xmlns:p14="http://schemas.microsoft.com/office/powerpoint/2010/main" val="292056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10</a:t>
            </a:fld>
            <a:endParaRPr lang="en-US"/>
          </a:p>
        </p:txBody>
      </p:sp>
    </p:spTree>
    <p:extLst>
      <p:ext uri="{BB962C8B-B14F-4D97-AF65-F5344CB8AC3E}">
        <p14:creationId xmlns:p14="http://schemas.microsoft.com/office/powerpoint/2010/main" val="22963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pPr>
              <a:defRPr/>
            </a:pPr>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pPr>
              <a:defRPr/>
            </a:pPr>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pPr>
              <a:defRPr/>
            </a:pPr>
            <a:fld id="{08782D6C-CBA6-443A-8086-F83675081520}" type="slidenum">
              <a:rPr lang="en-US" altLang="en-US" smtClean="0"/>
              <a:pPr>
                <a:defRPr/>
              </a:pPr>
              <a:t>‹#›</a:t>
            </a:fld>
            <a:endParaRPr lang="en-US" altLang="en-US"/>
          </a:p>
        </p:txBody>
      </p:sp>
    </p:spTree>
    <p:extLst>
      <p:ext uri="{BB962C8B-B14F-4D97-AF65-F5344CB8AC3E}">
        <p14:creationId xmlns:p14="http://schemas.microsoft.com/office/powerpoint/2010/main" val="12732874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B66DB13-94FA-4331-9BEC-7560291C784B}" type="slidenum">
              <a:rPr lang="en-US" altLang="en-US" smtClean="0"/>
              <a:pPr>
                <a:defRPr/>
              </a:pPr>
              <a:t>‹#›</a:t>
            </a:fld>
            <a:endParaRPr lang="en-US" altLang="en-US"/>
          </a:p>
        </p:txBody>
      </p:sp>
    </p:spTree>
    <p:extLst>
      <p:ext uri="{BB962C8B-B14F-4D97-AF65-F5344CB8AC3E}">
        <p14:creationId xmlns:p14="http://schemas.microsoft.com/office/powerpoint/2010/main" val="203144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6A0FD3-3BD6-47AC-B287-9DF724C3571A}" type="slidenum">
              <a:rPr lang="en-US" altLang="en-US" smtClean="0"/>
              <a:pPr>
                <a:defRPr/>
              </a:pPr>
              <a:t>‹#›</a:t>
            </a:fld>
            <a:endParaRPr lang="en-US" altLang="en-US"/>
          </a:p>
        </p:txBody>
      </p:sp>
    </p:spTree>
    <p:extLst>
      <p:ext uri="{BB962C8B-B14F-4D97-AF65-F5344CB8AC3E}">
        <p14:creationId xmlns:p14="http://schemas.microsoft.com/office/powerpoint/2010/main" val="1256410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5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EB88346-7425-4059-98D6-7870011DF0E1}" type="slidenum">
              <a:rPr lang="en-US" altLang="en-US" smtClean="0"/>
              <a:pPr>
                <a:defRPr/>
              </a:pPr>
              <a:t>‹#›</a:t>
            </a:fld>
            <a:endParaRPr lang="en-US" altLang="en-US"/>
          </a:p>
        </p:txBody>
      </p:sp>
    </p:spTree>
    <p:extLst>
      <p:ext uri="{BB962C8B-B14F-4D97-AF65-F5344CB8AC3E}">
        <p14:creationId xmlns:p14="http://schemas.microsoft.com/office/powerpoint/2010/main" val="290229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FC0FD0-4702-4CA4-A89C-82081DB8FFBB}" type="slidenum">
              <a:rPr lang="en-US" altLang="en-US" smtClean="0"/>
              <a:pPr>
                <a:defRPr/>
              </a:pPr>
              <a:t>‹#›</a:t>
            </a:fld>
            <a:endParaRPr lang="en-US" alt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52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22DD233-AAFB-4501-9CA6-B3F811CC73C4}" type="slidenum">
              <a:rPr lang="en-US" altLang="en-US" smtClean="0"/>
              <a:pPr>
                <a:defRPr/>
              </a:pPr>
              <a:t>‹#›</a:t>
            </a:fld>
            <a:endParaRPr lang="en-US" altLang="en-US"/>
          </a:p>
        </p:txBody>
      </p:sp>
    </p:spTree>
    <p:extLst>
      <p:ext uri="{BB962C8B-B14F-4D97-AF65-F5344CB8AC3E}">
        <p14:creationId xmlns:p14="http://schemas.microsoft.com/office/powerpoint/2010/main" val="235257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40309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D62B0B3-2C94-42B7-AF49-E5D345F56C85}" type="slidenum">
              <a:rPr lang="en-US" altLang="en-US" smtClean="0"/>
              <a:pPr>
                <a:defRPr/>
              </a:pPr>
              <a:t>‹#›</a:t>
            </a:fld>
            <a:endParaRPr lang="en-US" altLang="en-US"/>
          </a:p>
        </p:txBody>
      </p:sp>
    </p:spTree>
    <p:extLst>
      <p:ext uri="{BB962C8B-B14F-4D97-AF65-F5344CB8AC3E}">
        <p14:creationId xmlns:p14="http://schemas.microsoft.com/office/powerpoint/2010/main" val="38815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FEE9B34-9C14-4DA8-A7D9-32DD646A0732}" type="slidenum">
              <a:rPr lang="en-US" altLang="en-US" smtClean="0"/>
              <a:pPr>
                <a:defRPr/>
              </a:pPr>
              <a:t>‹#›</a:t>
            </a:fld>
            <a:endParaRPr lang="en-US" altLang="en-US"/>
          </a:p>
        </p:txBody>
      </p:sp>
    </p:spTree>
    <p:extLst>
      <p:ext uri="{BB962C8B-B14F-4D97-AF65-F5344CB8AC3E}">
        <p14:creationId xmlns:p14="http://schemas.microsoft.com/office/powerpoint/2010/main" val="60649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6C6D3D6-331B-40D6-850A-E69D8C25AC0C}" type="slidenum">
              <a:rPr lang="en-US" altLang="en-US" smtClean="0"/>
              <a:pPr>
                <a:defRPr/>
              </a:pPr>
              <a:t>‹#›</a:t>
            </a:fld>
            <a:endParaRPr lang="en-US" altLang="en-US"/>
          </a:p>
        </p:txBody>
      </p:sp>
    </p:spTree>
    <p:extLst>
      <p:ext uri="{BB962C8B-B14F-4D97-AF65-F5344CB8AC3E}">
        <p14:creationId xmlns:p14="http://schemas.microsoft.com/office/powerpoint/2010/main" val="165921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A1C26298-C967-4455-8766-128C3574609D}" type="slidenum">
              <a:rPr lang="en-US" altLang="en-US" smtClean="0"/>
              <a:pPr>
                <a:defRPr/>
              </a:pPr>
              <a:t>‹#›</a:t>
            </a:fld>
            <a:endParaRPr lang="en-US" altLang="en-US"/>
          </a:p>
        </p:txBody>
      </p:sp>
    </p:spTree>
    <p:extLst>
      <p:ext uri="{BB962C8B-B14F-4D97-AF65-F5344CB8AC3E}">
        <p14:creationId xmlns:p14="http://schemas.microsoft.com/office/powerpoint/2010/main" val="390282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defRPr/>
            </a:pPr>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defRPr/>
            </a:pPr>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2298187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9.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9.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6.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7.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fontScale="90000"/>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10:  Water Quality and Pollution</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Livestock</a:t>
            </a:r>
          </a:p>
          <a:p>
            <a:pPr lvl="1">
              <a:buClr>
                <a:srgbClr val="F6781A"/>
              </a:buClr>
              <a:buFont typeface="Wingdings" panose="05000000000000000000" pitchFamily="2" charset="2"/>
              <a:buChar char="§"/>
            </a:pPr>
            <a:r>
              <a:rPr lang="en-US" sz="2200" dirty="0"/>
              <a:t>Dairy operations</a:t>
            </a:r>
          </a:p>
          <a:p>
            <a:pPr lvl="1">
              <a:buClr>
                <a:srgbClr val="F6781A"/>
              </a:buClr>
              <a:buFont typeface="Wingdings" panose="05000000000000000000" pitchFamily="2" charset="2"/>
              <a:buChar char="§"/>
            </a:pPr>
            <a:r>
              <a:rPr lang="en-US" sz="2200" dirty="0"/>
              <a:t>Feedlots</a:t>
            </a:r>
          </a:p>
          <a:p>
            <a:pPr lvl="1">
              <a:buClr>
                <a:srgbClr val="F6781A"/>
              </a:buClr>
              <a:buFont typeface="Wingdings" panose="05000000000000000000" pitchFamily="2" charset="2"/>
              <a:buChar char="§"/>
            </a:pPr>
            <a:r>
              <a:rPr lang="en-US" sz="2200" dirty="0"/>
              <a:t>Livestock watering</a:t>
            </a:r>
          </a:p>
          <a:p>
            <a:pPr lvl="1">
              <a:buClr>
                <a:srgbClr val="F6781A"/>
              </a:buClr>
              <a:buFont typeface="Wingdings" panose="05000000000000000000" pitchFamily="2" charset="2"/>
              <a:buChar char="§"/>
            </a:pPr>
            <a:r>
              <a:rPr lang="en-US" sz="2200" dirty="0"/>
              <a:t>On-farm usages</a:t>
            </a:r>
          </a:p>
          <a:p>
            <a:pPr lvl="1">
              <a:buClr>
                <a:srgbClr val="F6781A"/>
              </a:buClr>
              <a:buFont typeface="Wingdings" panose="05000000000000000000" pitchFamily="2" charset="2"/>
              <a:buChar char="§"/>
            </a:pPr>
            <a:r>
              <a:rPr lang="en-US" b="0" i="0" dirty="0">
                <a:solidFill>
                  <a:srgbClr val="000000"/>
                </a:solidFill>
                <a:effectLst/>
                <a:latin typeface="+mj-lt"/>
              </a:rPr>
              <a:t>Livestock includes dairy cows and heifers, beef cattle and calves, sheep and lambs, goats, hogs and pigs, horses, and poultry.</a:t>
            </a:r>
          </a:p>
          <a:p>
            <a:pPr lvl="1">
              <a:buClr>
                <a:srgbClr val="F6781A"/>
              </a:buClr>
              <a:buFont typeface="Wingdings" panose="05000000000000000000" pitchFamily="2" charset="2"/>
              <a:buChar char="§"/>
            </a:pPr>
            <a:r>
              <a:rPr lang="en-US" b="0" i="0" dirty="0">
                <a:solidFill>
                  <a:srgbClr val="000000"/>
                </a:solidFill>
                <a:effectLst/>
                <a:latin typeface="+mj-lt"/>
              </a:rPr>
              <a:t>Other livestock water uses include cooling of facilities for the animals and products, dairy sanitation and wash down of facilities, animal waste-disposal systems, and incidental water losses. </a:t>
            </a:r>
          </a:p>
          <a:p>
            <a:pPr lvl="1">
              <a:buClr>
                <a:srgbClr val="F6781A"/>
              </a:buClr>
              <a:buFont typeface="Wingdings" panose="05000000000000000000" pitchFamily="2" charset="2"/>
              <a:buChar char="§"/>
            </a:pPr>
            <a:r>
              <a:rPr lang="en-US" b="0" i="0" dirty="0">
                <a:solidFill>
                  <a:srgbClr val="000000"/>
                </a:solidFill>
                <a:effectLst/>
                <a:latin typeface="+mj-lt"/>
              </a:rPr>
              <a:t>The livestock category excludes on-farm domestic use, lawn and garden watering, and irrigation water use.</a:t>
            </a:r>
            <a:r>
              <a:rPr lang="en-US" dirty="0">
                <a:latin typeface="+mj-lt"/>
              </a:rPr>
              <a:t> </a:t>
            </a:r>
          </a:p>
          <a:p>
            <a:pPr lvl="1">
              <a:buClr>
                <a:srgbClr val="F6781A"/>
              </a:buClr>
              <a:buFont typeface="Wingdings" panose="05000000000000000000" pitchFamily="2" charset="2"/>
              <a:buChar char="§"/>
            </a:pPr>
            <a:endParaRPr lang="en-US" sz="2000" dirty="0"/>
          </a:p>
        </p:txBody>
      </p:sp>
      <p:pic>
        <p:nvPicPr>
          <p:cNvPr id="2" name="Picture 1">
            <a:extLst>
              <a:ext uri="{FF2B5EF4-FFF2-40B4-BE49-F238E27FC236}">
                <a16:creationId xmlns:a16="http://schemas.microsoft.com/office/drawing/2014/main" id="{D4AC323E-DB1A-8820-3AE5-2B0360490F65}"/>
              </a:ext>
            </a:extLst>
          </p:cNvPr>
          <p:cNvPicPr>
            <a:picLocks noChangeAspect="1"/>
          </p:cNvPicPr>
          <p:nvPr/>
        </p:nvPicPr>
        <p:blipFill rotWithShape="1">
          <a:blip r:embed="rId5"/>
          <a:srcRect r="49708"/>
          <a:stretch/>
        </p:blipFill>
        <p:spPr>
          <a:xfrm>
            <a:off x="5383592" y="1102414"/>
            <a:ext cx="2766540" cy="1945585"/>
          </a:xfrm>
          <a:prstGeom prst="rect">
            <a:avLst/>
          </a:prstGeom>
        </p:spPr>
      </p:pic>
      <p:pic>
        <p:nvPicPr>
          <p:cNvPr id="9218" name="Picture 2" descr="Checking Water from Afar | UNL Beef">
            <a:extLst>
              <a:ext uri="{FF2B5EF4-FFF2-40B4-BE49-F238E27FC236}">
                <a16:creationId xmlns:a16="http://schemas.microsoft.com/office/drawing/2014/main" id="{D1C5435D-5217-F1EA-47BB-8156B1E4E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49" y="315981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Aquaculture</a:t>
            </a:r>
          </a:p>
          <a:p>
            <a:pPr lvl="1">
              <a:buClr>
                <a:srgbClr val="F6781A"/>
              </a:buClr>
              <a:buFont typeface="Wingdings" panose="05000000000000000000" pitchFamily="2" charset="2"/>
              <a:buChar char="§"/>
            </a:pPr>
            <a:r>
              <a:rPr lang="en-US" sz="1800" b="0" i="0" dirty="0">
                <a:solidFill>
                  <a:srgbClr val="000000"/>
                </a:solidFill>
                <a:effectLst/>
                <a:latin typeface="+mj-lt"/>
              </a:rPr>
              <a:t>Aquaculture water use is water associated with raising organisms that live in water—such as finfish and shellfish—for food, restoration, conservation, or sport. </a:t>
            </a:r>
          </a:p>
          <a:p>
            <a:pPr lvl="1">
              <a:buClr>
                <a:srgbClr val="F6781A"/>
              </a:buClr>
              <a:buFont typeface="Wingdings" panose="05000000000000000000" pitchFamily="2" charset="2"/>
              <a:buChar char="§"/>
            </a:pPr>
            <a:r>
              <a:rPr lang="en-US" sz="1800" b="0" i="0" dirty="0">
                <a:solidFill>
                  <a:srgbClr val="000000"/>
                </a:solidFill>
                <a:effectLst/>
                <a:latin typeface="+mj-lt"/>
              </a:rPr>
              <a:t>Aquaculture production occurs under controlled feeding, sanitation, and harvesting procedures primarily in ponds, flowthrough raceways, and, to a lesser extent, cages, net pens, and closed-recirculation tanks.</a:t>
            </a:r>
            <a:endParaRPr lang="en-US" sz="1800" dirty="0">
              <a:latin typeface="+mj-lt"/>
            </a:endParaRPr>
          </a:p>
        </p:txBody>
      </p:sp>
      <p:pic>
        <p:nvPicPr>
          <p:cNvPr id="2" name="Picture 1">
            <a:extLst>
              <a:ext uri="{FF2B5EF4-FFF2-40B4-BE49-F238E27FC236}">
                <a16:creationId xmlns:a16="http://schemas.microsoft.com/office/drawing/2014/main" id="{926E223E-2374-F70C-2273-E20EE428784D}"/>
              </a:ext>
            </a:extLst>
          </p:cNvPr>
          <p:cNvPicPr>
            <a:picLocks noChangeAspect="1"/>
          </p:cNvPicPr>
          <p:nvPr/>
        </p:nvPicPr>
        <p:blipFill rotWithShape="1">
          <a:blip r:embed="rId5"/>
          <a:srcRect l="50292"/>
          <a:stretch/>
        </p:blipFill>
        <p:spPr>
          <a:xfrm>
            <a:off x="5654147" y="972101"/>
            <a:ext cx="2356050" cy="1676400"/>
          </a:xfrm>
          <a:prstGeom prst="rect">
            <a:avLst/>
          </a:prstGeom>
        </p:spPr>
      </p:pic>
      <p:pic>
        <p:nvPicPr>
          <p:cNvPr id="8194" name="Picture 2" descr="Aquaculture: Types, Benefits and Importance (Fish Farming) - Conserve  Energy Future">
            <a:extLst>
              <a:ext uri="{FF2B5EF4-FFF2-40B4-BE49-F238E27FC236}">
                <a16:creationId xmlns:a16="http://schemas.microsoft.com/office/drawing/2014/main" id="{8CE699B8-C07E-CCC1-C6B5-7BE84C13B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4147" y="2648501"/>
            <a:ext cx="2288750" cy="15230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ond Farming">
            <a:extLst>
              <a:ext uri="{FF2B5EF4-FFF2-40B4-BE49-F238E27FC236}">
                <a16:creationId xmlns:a16="http://schemas.microsoft.com/office/drawing/2014/main" id="{599FD685-247D-9485-9667-F52774961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0580" y="4290102"/>
            <a:ext cx="2272317" cy="127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2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Industrial</a:t>
            </a:r>
          </a:p>
          <a:p>
            <a:pPr lvl="1">
              <a:buClr>
                <a:srgbClr val="F6781A"/>
              </a:buClr>
              <a:buFont typeface="Wingdings" panose="05000000000000000000" pitchFamily="2" charset="2"/>
              <a:buChar char="§"/>
            </a:pPr>
            <a:r>
              <a:rPr lang="en-US" b="0" i="0" dirty="0">
                <a:solidFill>
                  <a:srgbClr val="000000"/>
                </a:solidFill>
                <a:effectLst/>
                <a:latin typeface="+mj-lt"/>
              </a:rPr>
              <a:t>Industrial withdrawals provide water for such purposes as fabricating, processing, washing, diluting, cooling, or transporting a product; incorporating water into a product; or for sanitation needs within the manufacturing facility. </a:t>
            </a:r>
          </a:p>
          <a:p>
            <a:pPr lvl="1">
              <a:buClr>
                <a:srgbClr val="F6781A"/>
              </a:buClr>
              <a:buFont typeface="Wingdings" panose="05000000000000000000" pitchFamily="2" charset="2"/>
              <a:buChar char="§"/>
            </a:pPr>
            <a:r>
              <a:rPr lang="en-US" b="0" i="0" dirty="0">
                <a:solidFill>
                  <a:srgbClr val="000000"/>
                </a:solidFill>
                <a:effectLst/>
                <a:latin typeface="+mj-lt"/>
              </a:rPr>
              <a:t>Some industries that use large amounts of water produce such commodities as food, paper, chemicals, refined petroleum, or primary metals. </a:t>
            </a:r>
          </a:p>
          <a:p>
            <a:pPr lvl="1">
              <a:buClr>
                <a:srgbClr val="F6781A"/>
              </a:buClr>
              <a:buFont typeface="Wingdings" panose="05000000000000000000" pitchFamily="2" charset="2"/>
              <a:buChar char="§"/>
            </a:pPr>
            <a:r>
              <a:rPr lang="en-US" b="0" i="0" dirty="0">
                <a:solidFill>
                  <a:srgbClr val="000000"/>
                </a:solidFill>
                <a:effectLst/>
                <a:latin typeface="+mj-lt"/>
              </a:rPr>
              <a:t>Water for industrial use may be delivered from a public supplier or be self supplied.</a:t>
            </a:r>
            <a:r>
              <a:rPr lang="en-US" dirty="0">
                <a:latin typeface="+mj-lt"/>
              </a:rPr>
              <a:t> </a:t>
            </a:r>
          </a:p>
          <a:p>
            <a:pPr lvl="1">
              <a:buClr>
                <a:srgbClr val="F6781A"/>
              </a:buClr>
              <a:buFont typeface="Wingdings" panose="05000000000000000000" pitchFamily="2" charset="2"/>
              <a:buChar char="§"/>
            </a:pPr>
            <a:endParaRPr lang="en-US" sz="2000" dirty="0"/>
          </a:p>
        </p:txBody>
      </p:sp>
      <p:pic>
        <p:nvPicPr>
          <p:cNvPr id="2" name="Picture 1">
            <a:extLst>
              <a:ext uri="{FF2B5EF4-FFF2-40B4-BE49-F238E27FC236}">
                <a16:creationId xmlns:a16="http://schemas.microsoft.com/office/drawing/2014/main" id="{916D9BD4-1748-146F-DD3E-2BA352500040}"/>
              </a:ext>
            </a:extLst>
          </p:cNvPr>
          <p:cNvPicPr>
            <a:picLocks noChangeAspect="1"/>
          </p:cNvPicPr>
          <p:nvPr/>
        </p:nvPicPr>
        <p:blipFill rotWithShape="1">
          <a:blip r:embed="rId5"/>
          <a:srcRect r="50035"/>
          <a:stretch/>
        </p:blipFill>
        <p:spPr>
          <a:xfrm>
            <a:off x="5543552" y="1206861"/>
            <a:ext cx="2429056" cy="1688739"/>
          </a:xfrm>
          <a:prstGeom prst="rect">
            <a:avLst/>
          </a:prstGeom>
        </p:spPr>
      </p:pic>
      <p:pic>
        <p:nvPicPr>
          <p:cNvPr id="5" name="Picture 4">
            <a:extLst>
              <a:ext uri="{FF2B5EF4-FFF2-40B4-BE49-F238E27FC236}">
                <a16:creationId xmlns:a16="http://schemas.microsoft.com/office/drawing/2014/main" id="{A8826666-5123-4195-E216-B9B6419CB732}"/>
              </a:ext>
            </a:extLst>
          </p:cNvPr>
          <p:cNvPicPr>
            <a:picLocks noChangeAspect="1"/>
          </p:cNvPicPr>
          <p:nvPr/>
        </p:nvPicPr>
        <p:blipFill>
          <a:blip r:embed="rId6"/>
          <a:stretch>
            <a:fillRect/>
          </a:stretch>
        </p:blipFill>
        <p:spPr>
          <a:xfrm>
            <a:off x="5518587" y="2971800"/>
            <a:ext cx="2492294" cy="2240970"/>
          </a:xfrm>
          <a:prstGeom prst="rect">
            <a:avLst/>
          </a:prstGeom>
        </p:spPr>
      </p:pic>
    </p:spTree>
    <p:extLst>
      <p:ext uri="{BB962C8B-B14F-4D97-AF65-F5344CB8AC3E}">
        <p14:creationId xmlns:p14="http://schemas.microsoft.com/office/powerpoint/2010/main" val="278125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Mining</a:t>
            </a:r>
          </a:p>
          <a:p>
            <a:pPr lvl="1">
              <a:buClr>
                <a:srgbClr val="F6781A"/>
              </a:buClr>
              <a:buFont typeface="Wingdings" panose="05000000000000000000" pitchFamily="2" charset="2"/>
              <a:buChar char="§"/>
            </a:pPr>
            <a:r>
              <a:rPr lang="en-US" sz="1400" b="0" i="0" dirty="0">
                <a:solidFill>
                  <a:srgbClr val="000000"/>
                </a:solidFill>
                <a:effectLst/>
                <a:latin typeface="+mj-lt"/>
              </a:rPr>
              <a:t>Mining water use is water used for the extraction of minerals that may be in the form of solids, such as coal, iron, sand, and gravel; liquids, such as crude petroleum; and gases, such as natural gas. </a:t>
            </a:r>
          </a:p>
          <a:p>
            <a:pPr lvl="1">
              <a:buClr>
                <a:srgbClr val="F6781A"/>
              </a:buClr>
              <a:buFont typeface="Wingdings" panose="05000000000000000000" pitchFamily="2" charset="2"/>
              <a:buChar char="§"/>
            </a:pPr>
            <a:r>
              <a:rPr lang="en-US" sz="1400" b="0" i="0" dirty="0">
                <a:solidFill>
                  <a:srgbClr val="000000"/>
                </a:solidFill>
                <a:effectLst/>
                <a:latin typeface="+mj-lt"/>
              </a:rPr>
              <a:t>The category includes quarrying, milling of mined materials, injection of water for secondary oil recovery or for unconventional oil and gas recovery (such as hydraulic fracturing), and other operations associated with mining activities. </a:t>
            </a:r>
          </a:p>
          <a:p>
            <a:pPr lvl="1">
              <a:buClr>
                <a:srgbClr val="F6781A"/>
              </a:buClr>
              <a:buFont typeface="Wingdings" panose="05000000000000000000" pitchFamily="2" charset="2"/>
              <a:buChar char="§"/>
            </a:pPr>
            <a:r>
              <a:rPr lang="en-US" sz="1400" b="0" i="0" dirty="0">
                <a:solidFill>
                  <a:srgbClr val="000000"/>
                </a:solidFill>
                <a:effectLst/>
                <a:latin typeface="+mj-lt"/>
              </a:rPr>
              <a:t>Dewatering is not reported as a mining withdrawal unless the water was used beneficially, such as dampening roads for dust control.</a:t>
            </a:r>
            <a:endParaRPr lang="en-US" sz="1400" dirty="0">
              <a:latin typeface="+mj-lt"/>
            </a:endParaRPr>
          </a:p>
          <a:p>
            <a:pPr>
              <a:buClr>
                <a:srgbClr val="F6781A"/>
              </a:buClr>
              <a:buFont typeface="Wingdings" panose="05000000000000000000" pitchFamily="2" charset="2"/>
              <a:buChar char="§"/>
            </a:pPr>
            <a:endParaRPr lang="en-US" sz="2400" dirty="0"/>
          </a:p>
          <a:p>
            <a:pPr lvl="1">
              <a:buClr>
                <a:srgbClr val="F6781A"/>
              </a:buClr>
              <a:buFont typeface="Wingdings" panose="05000000000000000000" pitchFamily="2" charset="2"/>
              <a:buChar char="§"/>
            </a:pPr>
            <a:endParaRPr lang="en-US" sz="2000" dirty="0"/>
          </a:p>
        </p:txBody>
      </p:sp>
      <p:pic>
        <p:nvPicPr>
          <p:cNvPr id="2" name="Picture 1">
            <a:extLst>
              <a:ext uri="{FF2B5EF4-FFF2-40B4-BE49-F238E27FC236}">
                <a16:creationId xmlns:a16="http://schemas.microsoft.com/office/drawing/2014/main" id="{49B087D8-D7D4-CC71-5238-4690E572B2E7}"/>
              </a:ext>
            </a:extLst>
          </p:cNvPr>
          <p:cNvPicPr>
            <a:picLocks noChangeAspect="1"/>
          </p:cNvPicPr>
          <p:nvPr/>
        </p:nvPicPr>
        <p:blipFill rotWithShape="1">
          <a:blip r:embed="rId5"/>
          <a:srcRect l="49965"/>
          <a:stretch/>
        </p:blipFill>
        <p:spPr>
          <a:xfrm>
            <a:off x="5506451" y="1110249"/>
            <a:ext cx="2392375" cy="1660908"/>
          </a:xfrm>
          <a:prstGeom prst="rect">
            <a:avLst/>
          </a:prstGeom>
        </p:spPr>
      </p:pic>
      <p:pic>
        <p:nvPicPr>
          <p:cNvPr id="8" name="Picture 7">
            <a:extLst>
              <a:ext uri="{FF2B5EF4-FFF2-40B4-BE49-F238E27FC236}">
                <a16:creationId xmlns:a16="http://schemas.microsoft.com/office/drawing/2014/main" id="{6259DD4A-E288-0367-7C3B-AF156DCAFACF}"/>
              </a:ext>
            </a:extLst>
          </p:cNvPr>
          <p:cNvPicPr>
            <a:picLocks noChangeAspect="1"/>
          </p:cNvPicPr>
          <p:nvPr/>
        </p:nvPicPr>
        <p:blipFill>
          <a:blip r:embed="rId6"/>
          <a:stretch>
            <a:fillRect/>
          </a:stretch>
        </p:blipFill>
        <p:spPr>
          <a:xfrm>
            <a:off x="5506451" y="2821673"/>
            <a:ext cx="2392375" cy="2512327"/>
          </a:xfrm>
          <a:prstGeom prst="rect">
            <a:avLst/>
          </a:prstGeom>
        </p:spPr>
      </p:pic>
    </p:spTree>
    <p:extLst>
      <p:ext uri="{BB962C8B-B14F-4D97-AF65-F5344CB8AC3E}">
        <p14:creationId xmlns:p14="http://schemas.microsoft.com/office/powerpoint/2010/main" val="205243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Hydrologic Cycle</a:t>
            </a:r>
          </a:p>
          <a:p>
            <a:pPr>
              <a:buClr>
                <a:srgbClr val="F6781A"/>
              </a:buClr>
              <a:buFont typeface="Wingdings" panose="05000000000000000000" pitchFamily="2" charset="2"/>
              <a:buChar char="§"/>
            </a:pPr>
            <a:endParaRPr lang="en-US" sz="2400" dirty="0"/>
          </a:p>
          <a:p>
            <a:pPr lvl="1">
              <a:buClr>
                <a:srgbClr val="F6781A"/>
              </a:buClr>
              <a:buFont typeface="Wingdings" panose="05000000000000000000" pitchFamily="2" charset="2"/>
              <a:buChar char="§"/>
            </a:pPr>
            <a:endParaRPr lang="en-US" sz="2000" dirty="0"/>
          </a:p>
        </p:txBody>
      </p:sp>
      <p:pic>
        <p:nvPicPr>
          <p:cNvPr id="4" name="Picture 3">
            <a:extLst>
              <a:ext uri="{FF2B5EF4-FFF2-40B4-BE49-F238E27FC236}">
                <a16:creationId xmlns:a16="http://schemas.microsoft.com/office/drawing/2014/main" id="{29DEA10C-5C6F-73E9-47EA-780280E4E656}"/>
              </a:ext>
            </a:extLst>
          </p:cNvPr>
          <p:cNvPicPr>
            <a:picLocks noChangeAspect="1"/>
          </p:cNvPicPr>
          <p:nvPr/>
        </p:nvPicPr>
        <p:blipFill>
          <a:blip r:embed="rId5"/>
          <a:stretch>
            <a:fillRect/>
          </a:stretch>
        </p:blipFill>
        <p:spPr>
          <a:xfrm>
            <a:off x="1524000" y="1676400"/>
            <a:ext cx="5177112" cy="3843454"/>
          </a:xfrm>
          <a:prstGeom prst="rect">
            <a:avLst/>
          </a:prstGeom>
        </p:spPr>
      </p:pic>
    </p:spTree>
    <p:extLst>
      <p:ext uri="{BB962C8B-B14F-4D97-AF65-F5344CB8AC3E}">
        <p14:creationId xmlns:p14="http://schemas.microsoft.com/office/powerpoint/2010/main" val="232183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3295644" cy="4536385"/>
          </a:xfrm>
        </p:spPr>
        <p:txBody>
          <a:bodyPr>
            <a:noAutofit/>
          </a:bodyPr>
          <a:lstStyle/>
          <a:p>
            <a:pPr>
              <a:buClr>
                <a:srgbClr val="F6781A"/>
              </a:buClr>
              <a:buFont typeface="Wingdings" panose="05000000000000000000" pitchFamily="2" charset="2"/>
              <a:buChar char="§"/>
            </a:pPr>
            <a:r>
              <a:rPr lang="en-US" sz="2400" dirty="0"/>
              <a:t>Water Pollution</a:t>
            </a:r>
          </a:p>
          <a:p>
            <a:pPr lvl="1">
              <a:buClr>
                <a:srgbClr val="F6781A"/>
              </a:buClr>
              <a:buFont typeface="Wingdings" panose="05000000000000000000" pitchFamily="2" charset="2"/>
              <a:buChar char="§"/>
            </a:pPr>
            <a:r>
              <a:rPr lang="en-US" sz="1800" dirty="0"/>
              <a:t>Occurs both naturally and by anthropogenic means</a:t>
            </a:r>
          </a:p>
          <a:p>
            <a:pPr lvl="1">
              <a:buClr>
                <a:srgbClr val="F6781A"/>
              </a:buClr>
              <a:buFont typeface="Wingdings" panose="05000000000000000000" pitchFamily="2" charset="2"/>
              <a:buChar char="§"/>
            </a:pPr>
            <a:r>
              <a:rPr lang="en-US" sz="1800" dirty="0"/>
              <a:t>Discharge or release of contaminants into water at concentrations that have an adverse effect on human health, well-being, and the environment</a:t>
            </a:r>
          </a:p>
          <a:p>
            <a:pPr lvl="1">
              <a:buClr>
                <a:srgbClr val="F6781A"/>
              </a:buClr>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3AC22834-D746-9FC2-1150-B2C431D81B28}"/>
              </a:ext>
            </a:extLst>
          </p:cNvPr>
          <p:cNvPicPr>
            <a:picLocks noChangeAspect="1"/>
          </p:cNvPicPr>
          <p:nvPr/>
        </p:nvPicPr>
        <p:blipFill>
          <a:blip r:embed="rId5"/>
          <a:stretch>
            <a:fillRect/>
          </a:stretch>
        </p:blipFill>
        <p:spPr>
          <a:xfrm>
            <a:off x="3809998" y="1295400"/>
            <a:ext cx="4543425" cy="3448050"/>
          </a:xfrm>
          <a:prstGeom prst="rect">
            <a:avLst/>
          </a:prstGeom>
        </p:spPr>
      </p:pic>
    </p:spTree>
    <p:extLst>
      <p:ext uri="{BB962C8B-B14F-4D97-AF65-F5344CB8AC3E}">
        <p14:creationId xmlns:p14="http://schemas.microsoft.com/office/powerpoint/2010/main" val="94671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Physical – affect the senses: sight, taste, smell, and touch</a:t>
            </a:r>
          </a:p>
          <a:p>
            <a:pPr lvl="1">
              <a:buClr>
                <a:srgbClr val="F6781A"/>
              </a:buClr>
              <a:buFont typeface="Wingdings" panose="05000000000000000000" pitchFamily="2" charset="2"/>
              <a:buChar char="§"/>
            </a:pPr>
            <a:r>
              <a:rPr lang="en-US" sz="1800" dirty="0"/>
              <a:t>Chemical – relate to the actual composition of the water, divided into organic and inorganic categories</a:t>
            </a:r>
          </a:p>
          <a:p>
            <a:pPr lvl="1">
              <a:buClr>
                <a:srgbClr val="F6781A"/>
              </a:buClr>
              <a:buFont typeface="Wingdings" panose="05000000000000000000" pitchFamily="2" charset="2"/>
              <a:buChar char="§"/>
            </a:pPr>
            <a:r>
              <a:rPr lang="en-US" sz="1800" dirty="0"/>
              <a:t>Biological and Microbiological – associated with disease-causing organisms or pathogens related to public health</a:t>
            </a:r>
          </a:p>
          <a:p>
            <a:pPr lvl="1">
              <a:buClr>
                <a:srgbClr val="F6781A"/>
              </a:buClr>
              <a:buFont typeface="Wingdings" panose="05000000000000000000" pitchFamily="2" charset="2"/>
              <a:buChar char="§"/>
            </a:pPr>
            <a:r>
              <a:rPr lang="en-US" sz="1800" dirty="0"/>
              <a:t>Radiological – focus on radionuclides that are found in certain waters that have been exposed to </a:t>
            </a:r>
            <a:r>
              <a:rPr lang="en-US" sz="1800" dirty="0" err="1"/>
              <a:t>readioactivity</a:t>
            </a:r>
            <a:endParaRPr lang="en-US" sz="1800" dirty="0"/>
          </a:p>
          <a:p>
            <a:pPr lvl="1">
              <a:buClr>
                <a:srgbClr val="F6781A"/>
              </a:buClr>
              <a:buFont typeface="Wingdings" panose="05000000000000000000" pitchFamily="2" charset="2"/>
              <a:buChar char="§"/>
            </a:pPr>
            <a:endParaRPr lang="en-US" sz="2000" dirty="0"/>
          </a:p>
        </p:txBody>
      </p:sp>
    </p:spTree>
    <p:extLst>
      <p:ext uri="{BB962C8B-B14F-4D97-AF65-F5344CB8AC3E}">
        <p14:creationId xmlns:p14="http://schemas.microsoft.com/office/powerpoint/2010/main" val="31770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8FAC534-4679-2F9A-6AD5-40B10D352DF1}"/>
              </a:ext>
            </a:extLst>
          </p:cNvPr>
          <p:cNvPicPr>
            <a:picLocks noChangeAspect="1"/>
          </p:cNvPicPr>
          <p:nvPr/>
        </p:nvPicPr>
        <p:blipFill>
          <a:blip r:embed="rId5"/>
          <a:stretch>
            <a:fillRect/>
          </a:stretch>
        </p:blipFill>
        <p:spPr>
          <a:xfrm>
            <a:off x="1885951" y="1022028"/>
            <a:ext cx="5067298" cy="5081755"/>
          </a:xfrm>
          <a:prstGeom prst="rect">
            <a:avLst/>
          </a:prstGeom>
        </p:spPr>
      </p:pic>
    </p:spTree>
    <p:extLst>
      <p:ext uri="{BB962C8B-B14F-4D97-AF65-F5344CB8AC3E}">
        <p14:creationId xmlns:p14="http://schemas.microsoft.com/office/powerpoint/2010/main" val="191844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Turbidity – measure of water clarity</a:t>
            </a:r>
          </a:p>
          <a:p>
            <a:pPr lvl="2">
              <a:buClr>
                <a:srgbClr val="F6781A"/>
              </a:buClr>
              <a:buFont typeface="Wingdings" panose="05000000000000000000" pitchFamily="2" charset="2"/>
              <a:buChar char="§"/>
            </a:pPr>
            <a:r>
              <a:rPr lang="en-US" sz="1600" dirty="0"/>
              <a:t>Clay, silt, finely divided organic and inorganic matter, plankton, and microorganisms cause turbidity</a:t>
            </a:r>
          </a:p>
          <a:p>
            <a:pPr lvl="1">
              <a:buClr>
                <a:srgbClr val="F6781A"/>
              </a:buClr>
              <a:buFont typeface="Wingdings" panose="05000000000000000000" pitchFamily="2" charset="2"/>
              <a:buChar char="§"/>
            </a:pPr>
            <a:r>
              <a:rPr lang="en-US" sz="1800" dirty="0"/>
              <a:t>Solids – consist of suspended and dissolved solids, total solids (TS)</a:t>
            </a:r>
          </a:p>
          <a:p>
            <a:pPr lvl="1">
              <a:buClr>
                <a:srgbClr val="F6781A"/>
              </a:buClr>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EF15364C-096E-E655-A8B3-857EA95C16B5}"/>
              </a:ext>
            </a:extLst>
          </p:cNvPr>
          <p:cNvPicPr>
            <a:picLocks noChangeAspect="1"/>
          </p:cNvPicPr>
          <p:nvPr/>
        </p:nvPicPr>
        <p:blipFill>
          <a:blip r:embed="rId5"/>
          <a:stretch>
            <a:fillRect/>
          </a:stretch>
        </p:blipFill>
        <p:spPr>
          <a:xfrm>
            <a:off x="1447800" y="3124200"/>
            <a:ext cx="4905375" cy="2114550"/>
          </a:xfrm>
          <a:prstGeom prst="rect">
            <a:avLst/>
          </a:prstGeom>
        </p:spPr>
      </p:pic>
    </p:spTree>
    <p:extLst>
      <p:ext uri="{BB962C8B-B14F-4D97-AF65-F5344CB8AC3E}">
        <p14:creationId xmlns:p14="http://schemas.microsoft.com/office/powerpoint/2010/main" val="282399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Total suspended solids (TSS) – portion of the total solids that can physically be removed with a filter with a specific pore size opening.  </a:t>
            </a:r>
            <a:endParaRPr lang="en-US" sz="2000" dirty="0"/>
          </a:p>
        </p:txBody>
      </p:sp>
      <p:pic>
        <p:nvPicPr>
          <p:cNvPr id="4" name="Picture 3">
            <a:extLst>
              <a:ext uri="{FF2B5EF4-FFF2-40B4-BE49-F238E27FC236}">
                <a16:creationId xmlns:a16="http://schemas.microsoft.com/office/drawing/2014/main" id="{1C5A7E44-0EE2-D99B-0705-D88EC25B6A6B}"/>
              </a:ext>
            </a:extLst>
          </p:cNvPr>
          <p:cNvPicPr>
            <a:picLocks noChangeAspect="1"/>
          </p:cNvPicPr>
          <p:nvPr/>
        </p:nvPicPr>
        <p:blipFill>
          <a:blip r:embed="rId5"/>
          <a:stretch>
            <a:fillRect/>
          </a:stretch>
        </p:blipFill>
        <p:spPr>
          <a:xfrm>
            <a:off x="1143000" y="2860600"/>
            <a:ext cx="5381625" cy="2162175"/>
          </a:xfrm>
          <a:prstGeom prst="rect">
            <a:avLst/>
          </a:prstGeom>
        </p:spPr>
      </p:pic>
    </p:spTree>
    <p:extLst>
      <p:ext uri="{BB962C8B-B14F-4D97-AF65-F5344CB8AC3E}">
        <p14:creationId xmlns:p14="http://schemas.microsoft.com/office/powerpoint/2010/main" val="375395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1028" name="Picture 4" descr="Earth Facts | Surface, Atmosphere, Satellites, History &amp; Definition">
            <a:extLst>
              <a:ext uri="{FF2B5EF4-FFF2-40B4-BE49-F238E27FC236}">
                <a16:creationId xmlns:a16="http://schemas.microsoft.com/office/drawing/2014/main" id="{C1BC13D9-DDB1-979C-3E4B-9137DE912B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08" t="2659" r="14150" b="4886"/>
          <a:stretch/>
        </p:blipFill>
        <p:spPr bwMode="auto">
          <a:xfrm>
            <a:off x="4539514" y="2558772"/>
            <a:ext cx="3352790" cy="3268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pie chart demonstrates how much of Earth's water is being used and for  what purposes. | World water, Pie chart, Earth">
            <a:extLst>
              <a:ext uri="{FF2B5EF4-FFF2-40B4-BE49-F238E27FC236}">
                <a16:creationId xmlns:a16="http://schemas.microsoft.com/office/drawing/2014/main" id="{FA3705C5-ED1D-E45B-2F63-00123D761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124200"/>
            <a:ext cx="3377464" cy="24124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619997" cy="4231585"/>
          </a:xfrm>
        </p:spPr>
        <p:txBody>
          <a:bodyPr>
            <a:noAutofit/>
          </a:bodyPr>
          <a:lstStyle/>
          <a:p>
            <a:pPr>
              <a:buClr>
                <a:srgbClr val="F6781A"/>
              </a:buClr>
              <a:buFont typeface="Wingdings" panose="05000000000000000000" pitchFamily="2" charset="2"/>
              <a:buChar char="§"/>
            </a:pPr>
            <a:r>
              <a:rPr lang="en-US" sz="2400" dirty="0"/>
              <a:t>Only 1% of the Earth’s water is accessible for fresh water uses</a:t>
            </a:r>
          </a:p>
          <a:p>
            <a:pPr>
              <a:buClr>
                <a:srgbClr val="F6781A"/>
              </a:buClr>
              <a:buFont typeface="Wingdings" panose="05000000000000000000" pitchFamily="2" charset="2"/>
              <a:buChar char="§"/>
            </a:pPr>
            <a:r>
              <a:rPr lang="en-US" sz="2400" dirty="0"/>
              <a:t>Finding high-quality fresh-water sources is increasingly difficult</a:t>
            </a:r>
          </a:p>
          <a:p>
            <a:pPr>
              <a:buClr>
                <a:srgbClr val="F6781A"/>
              </a:buClr>
              <a:buFont typeface="Wingdings" panose="05000000000000000000" pitchFamily="2" charset="2"/>
              <a:buChar char="§"/>
            </a:pPr>
            <a:endParaRPr lang="en-US" sz="2200" dirty="0"/>
          </a:p>
        </p:txBody>
      </p:sp>
    </p:spTree>
    <p:extLst>
      <p:ext uri="{BB962C8B-B14F-4D97-AF65-F5344CB8AC3E}">
        <p14:creationId xmlns:p14="http://schemas.microsoft.com/office/powerpoint/2010/main" val="29721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Total dissolved solids (TDS) concentration</a:t>
            </a:r>
            <a:endParaRPr lang="en-US" sz="2000" dirty="0"/>
          </a:p>
        </p:txBody>
      </p:sp>
      <p:pic>
        <p:nvPicPr>
          <p:cNvPr id="3" name="Picture 2">
            <a:extLst>
              <a:ext uri="{FF2B5EF4-FFF2-40B4-BE49-F238E27FC236}">
                <a16:creationId xmlns:a16="http://schemas.microsoft.com/office/drawing/2014/main" id="{362346A5-5CC8-0E58-0241-B48BA3806050}"/>
              </a:ext>
            </a:extLst>
          </p:cNvPr>
          <p:cNvPicPr>
            <a:picLocks noChangeAspect="1"/>
          </p:cNvPicPr>
          <p:nvPr/>
        </p:nvPicPr>
        <p:blipFill>
          <a:blip r:embed="rId5"/>
          <a:stretch>
            <a:fillRect/>
          </a:stretch>
        </p:blipFill>
        <p:spPr>
          <a:xfrm>
            <a:off x="1219200" y="2518187"/>
            <a:ext cx="5438775" cy="1533525"/>
          </a:xfrm>
          <a:prstGeom prst="rect">
            <a:avLst/>
          </a:prstGeom>
        </p:spPr>
      </p:pic>
    </p:spTree>
    <p:extLst>
      <p:ext uri="{BB962C8B-B14F-4D97-AF65-F5344CB8AC3E}">
        <p14:creationId xmlns:p14="http://schemas.microsoft.com/office/powerpoint/2010/main" val="176850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Each solid has a volatile fraction (organic content) and a fixed fraction (mineral content).  </a:t>
            </a:r>
          </a:p>
          <a:p>
            <a:pPr lvl="1">
              <a:buClr>
                <a:srgbClr val="F6781A"/>
              </a:buClr>
              <a:buFont typeface="Wingdings" panose="05000000000000000000" pitchFamily="2" charset="2"/>
              <a:buChar char="§"/>
            </a:pPr>
            <a:r>
              <a:rPr lang="en-US" sz="1800" dirty="0"/>
              <a:t>Total Volatile Solids (TVS) concentration</a:t>
            </a:r>
            <a:endParaRPr lang="en-US" sz="2000" dirty="0"/>
          </a:p>
        </p:txBody>
      </p:sp>
      <p:pic>
        <p:nvPicPr>
          <p:cNvPr id="4" name="Picture 3">
            <a:extLst>
              <a:ext uri="{FF2B5EF4-FFF2-40B4-BE49-F238E27FC236}">
                <a16:creationId xmlns:a16="http://schemas.microsoft.com/office/drawing/2014/main" id="{A4416C77-8198-C531-D9AD-5047A4DCFE7C}"/>
              </a:ext>
            </a:extLst>
          </p:cNvPr>
          <p:cNvPicPr>
            <a:picLocks noChangeAspect="1"/>
          </p:cNvPicPr>
          <p:nvPr/>
        </p:nvPicPr>
        <p:blipFill>
          <a:blip r:embed="rId5"/>
          <a:stretch>
            <a:fillRect/>
          </a:stretch>
        </p:blipFill>
        <p:spPr>
          <a:xfrm>
            <a:off x="2209800" y="2632998"/>
            <a:ext cx="3848100" cy="704850"/>
          </a:xfrm>
          <a:prstGeom prst="rect">
            <a:avLst/>
          </a:prstGeom>
        </p:spPr>
      </p:pic>
      <p:pic>
        <p:nvPicPr>
          <p:cNvPr id="7" name="Picture 6">
            <a:extLst>
              <a:ext uri="{FF2B5EF4-FFF2-40B4-BE49-F238E27FC236}">
                <a16:creationId xmlns:a16="http://schemas.microsoft.com/office/drawing/2014/main" id="{21578BCD-940B-2E04-1719-B6DE772278E8}"/>
              </a:ext>
            </a:extLst>
          </p:cNvPr>
          <p:cNvPicPr>
            <a:picLocks noChangeAspect="1"/>
          </p:cNvPicPr>
          <p:nvPr/>
        </p:nvPicPr>
        <p:blipFill>
          <a:blip r:embed="rId6"/>
          <a:stretch>
            <a:fillRect/>
          </a:stretch>
        </p:blipFill>
        <p:spPr>
          <a:xfrm>
            <a:off x="957264" y="3422905"/>
            <a:ext cx="6524625" cy="1562100"/>
          </a:xfrm>
          <a:prstGeom prst="rect">
            <a:avLst/>
          </a:prstGeom>
        </p:spPr>
      </p:pic>
    </p:spTree>
    <p:extLst>
      <p:ext uri="{BB962C8B-B14F-4D97-AF65-F5344CB8AC3E}">
        <p14:creationId xmlns:p14="http://schemas.microsoft.com/office/powerpoint/2010/main" val="245762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Total Volatile Suspended Solids (TVSS) concentration</a:t>
            </a:r>
            <a:endParaRPr lang="en-US" sz="2000" dirty="0"/>
          </a:p>
        </p:txBody>
      </p:sp>
      <p:pic>
        <p:nvPicPr>
          <p:cNvPr id="3" name="Picture 2">
            <a:extLst>
              <a:ext uri="{FF2B5EF4-FFF2-40B4-BE49-F238E27FC236}">
                <a16:creationId xmlns:a16="http://schemas.microsoft.com/office/drawing/2014/main" id="{AE48B0BB-48ED-3861-DFB8-E9CE0A904D8E}"/>
              </a:ext>
            </a:extLst>
          </p:cNvPr>
          <p:cNvPicPr>
            <a:picLocks noChangeAspect="1"/>
          </p:cNvPicPr>
          <p:nvPr/>
        </p:nvPicPr>
        <p:blipFill>
          <a:blip r:embed="rId5"/>
          <a:stretch>
            <a:fillRect/>
          </a:stretch>
        </p:blipFill>
        <p:spPr>
          <a:xfrm>
            <a:off x="795339" y="2298785"/>
            <a:ext cx="6848475" cy="2543175"/>
          </a:xfrm>
          <a:prstGeom prst="rect">
            <a:avLst/>
          </a:prstGeom>
        </p:spPr>
      </p:pic>
    </p:spTree>
    <p:extLst>
      <p:ext uri="{BB962C8B-B14F-4D97-AF65-F5344CB8AC3E}">
        <p14:creationId xmlns:p14="http://schemas.microsoft.com/office/powerpoint/2010/main" val="188382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Total fixed solids (TFS) concentration</a:t>
            </a:r>
            <a:endParaRPr lang="en-US" sz="2000" dirty="0"/>
          </a:p>
        </p:txBody>
      </p:sp>
      <p:pic>
        <p:nvPicPr>
          <p:cNvPr id="4" name="Picture 3">
            <a:extLst>
              <a:ext uri="{FF2B5EF4-FFF2-40B4-BE49-F238E27FC236}">
                <a16:creationId xmlns:a16="http://schemas.microsoft.com/office/drawing/2014/main" id="{01FD95F0-F51D-5261-9758-3EEE2A694954}"/>
              </a:ext>
            </a:extLst>
          </p:cNvPr>
          <p:cNvPicPr>
            <a:picLocks noChangeAspect="1"/>
          </p:cNvPicPr>
          <p:nvPr/>
        </p:nvPicPr>
        <p:blipFill>
          <a:blip r:embed="rId5"/>
          <a:stretch>
            <a:fillRect/>
          </a:stretch>
        </p:blipFill>
        <p:spPr>
          <a:xfrm>
            <a:off x="1219200" y="2276708"/>
            <a:ext cx="5905500" cy="590550"/>
          </a:xfrm>
          <a:prstGeom prst="rect">
            <a:avLst/>
          </a:prstGeom>
        </p:spPr>
      </p:pic>
    </p:spTree>
    <p:extLst>
      <p:ext uri="{BB962C8B-B14F-4D97-AF65-F5344CB8AC3E}">
        <p14:creationId xmlns:p14="http://schemas.microsoft.com/office/powerpoint/2010/main" val="418837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Example:</a:t>
            </a:r>
          </a:p>
        </p:txBody>
      </p:sp>
      <p:pic>
        <p:nvPicPr>
          <p:cNvPr id="3" name="Picture 2">
            <a:extLst>
              <a:ext uri="{FF2B5EF4-FFF2-40B4-BE49-F238E27FC236}">
                <a16:creationId xmlns:a16="http://schemas.microsoft.com/office/drawing/2014/main" id="{059B7F9C-EA20-BAF2-6830-CB1DA6237FFC}"/>
              </a:ext>
            </a:extLst>
          </p:cNvPr>
          <p:cNvPicPr>
            <a:picLocks noChangeAspect="1"/>
          </p:cNvPicPr>
          <p:nvPr/>
        </p:nvPicPr>
        <p:blipFill>
          <a:blip r:embed="rId5"/>
          <a:stretch>
            <a:fillRect/>
          </a:stretch>
        </p:blipFill>
        <p:spPr>
          <a:xfrm>
            <a:off x="957262" y="1543590"/>
            <a:ext cx="6924675" cy="4248150"/>
          </a:xfrm>
          <a:prstGeom prst="rect">
            <a:avLst/>
          </a:prstGeom>
        </p:spPr>
      </p:pic>
    </p:spTree>
    <p:extLst>
      <p:ext uri="{BB962C8B-B14F-4D97-AF65-F5344CB8AC3E}">
        <p14:creationId xmlns:p14="http://schemas.microsoft.com/office/powerpoint/2010/main" val="29349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Color – true color is due to colloidal and dissolved substances</a:t>
            </a:r>
          </a:p>
          <a:p>
            <a:pPr lvl="2">
              <a:buClr>
                <a:srgbClr val="F6781A"/>
              </a:buClr>
              <a:buFont typeface="Wingdings" panose="05000000000000000000" pitchFamily="2" charset="2"/>
              <a:buChar char="§"/>
            </a:pPr>
            <a:r>
              <a:rPr lang="en-US" sz="1600" dirty="0"/>
              <a:t>Decomposition of leaves</a:t>
            </a:r>
          </a:p>
          <a:p>
            <a:pPr lvl="2">
              <a:buClr>
                <a:srgbClr val="F6781A"/>
              </a:buClr>
              <a:buFont typeface="Wingdings" panose="05000000000000000000" pitchFamily="2" charset="2"/>
              <a:buChar char="§"/>
            </a:pPr>
            <a:r>
              <a:rPr lang="en-US" sz="1600" dirty="0"/>
              <a:t>Wood byproducts – tannins, </a:t>
            </a:r>
            <a:r>
              <a:rPr lang="en-US" sz="1600" dirty="0" err="1"/>
              <a:t>humic</a:t>
            </a:r>
            <a:r>
              <a:rPr lang="en-US" sz="1600" dirty="0"/>
              <a:t> acid, fulvic acid, humates</a:t>
            </a:r>
          </a:p>
          <a:p>
            <a:pPr lvl="1">
              <a:buClr>
                <a:srgbClr val="F6781A"/>
              </a:buClr>
              <a:buFont typeface="Wingdings" panose="05000000000000000000" pitchFamily="2" charset="2"/>
              <a:buChar char="§"/>
            </a:pPr>
            <a:r>
              <a:rPr lang="en-US" sz="1800" dirty="0"/>
              <a:t>Apparent color – due to suspended materials in the water</a:t>
            </a:r>
          </a:p>
          <a:p>
            <a:pPr marL="548640" lvl="2" indent="0">
              <a:buClr>
                <a:srgbClr val="F6781A"/>
              </a:buClr>
              <a:buNone/>
            </a:pPr>
            <a:endParaRPr lang="en-US" sz="1600" dirty="0"/>
          </a:p>
          <a:p>
            <a:pPr lvl="1">
              <a:buClr>
                <a:srgbClr val="F6781A"/>
              </a:buClr>
              <a:buFont typeface="Wingdings" panose="05000000000000000000" pitchFamily="2" charset="2"/>
              <a:buChar char="§"/>
            </a:pPr>
            <a:endParaRPr lang="en-US" sz="2000" dirty="0"/>
          </a:p>
        </p:txBody>
      </p:sp>
      <p:pic>
        <p:nvPicPr>
          <p:cNvPr id="13314" name="Picture 2" descr="Water Color | U.S. Geological Survey">
            <a:extLst>
              <a:ext uri="{FF2B5EF4-FFF2-40B4-BE49-F238E27FC236}">
                <a16:creationId xmlns:a16="http://schemas.microsoft.com/office/drawing/2014/main" id="{4F9E2ADA-EEE0-498C-7461-6138485BA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162961"/>
            <a:ext cx="5867400" cy="247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7410446" cy="4536385"/>
          </a:xfrm>
        </p:spPr>
        <p:txBody>
          <a:bodyPr>
            <a:noAutofit/>
          </a:bodyPr>
          <a:lstStyle/>
          <a:p>
            <a:pPr>
              <a:buClr>
                <a:srgbClr val="F6781A"/>
              </a:buClr>
              <a:buFont typeface="Wingdings" panose="05000000000000000000" pitchFamily="2" charset="2"/>
              <a:buChar char="§"/>
            </a:pPr>
            <a:r>
              <a:rPr lang="en-US" sz="2400" dirty="0"/>
              <a:t>Water Quality Parameters</a:t>
            </a:r>
          </a:p>
          <a:p>
            <a:pPr lvl="1">
              <a:buClr>
                <a:srgbClr val="F6781A"/>
              </a:buClr>
              <a:buFont typeface="Wingdings" panose="05000000000000000000" pitchFamily="2" charset="2"/>
              <a:buChar char="§"/>
            </a:pPr>
            <a:r>
              <a:rPr lang="en-US" sz="1800" dirty="0"/>
              <a:t>Taste and odor</a:t>
            </a:r>
          </a:p>
          <a:p>
            <a:pPr lvl="2">
              <a:buClr>
                <a:srgbClr val="F6781A"/>
              </a:buClr>
              <a:buFont typeface="Wingdings" panose="05000000000000000000" pitchFamily="2" charset="2"/>
              <a:buChar char="§"/>
            </a:pPr>
            <a:r>
              <a:rPr lang="en-US" sz="1600" dirty="0"/>
              <a:t>Mainly attributed to algae</a:t>
            </a:r>
          </a:p>
          <a:p>
            <a:pPr lvl="2">
              <a:buClr>
                <a:srgbClr val="F6781A"/>
              </a:buClr>
              <a:buFont typeface="Wingdings" panose="05000000000000000000" pitchFamily="2" charset="2"/>
              <a:buChar char="§"/>
            </a:pPr>
            <a:r>
              <a:rPr lang="en-US" sz="1600" dirty="0"/>
              <a:t>Chlorine</a:t>
            </a:r>
          </a:p>
          <a:p>
            <a:pPr lvl="2">
              <a:buClr>
                <a:srgbClr val="F6781A"/>
              </a:buClr>
              <a:buFont typeface="Wingdings" panose="05000000000000000000" pitchFamily="2" charset="2"/>
              <a:buChar char="§"/>
            </a:pPr>
            <a:r>
              <a:rPr lang="en-US" sz="1600" dirty="0"/>
              <a:t>Hydrogen sulfide</a:t>
            </a:r>
          </a:p>
          <a:p>
            <a:pPr lvl="2">
              <a:buClr>
                <a:srgbClr val="F6781A"/>
              </a:buClr>
              <a:buFont typeface="Wingdings" panose="05000000000000000000" pitchFamily="2" charset="2"/>
              <a:buChar char="§"/>
            </a:pPr>
            <a:endParaRPr lang="en-US" sz="1600" dirty="0"/>
          </a:p>
          <a:p>
            <a:pPr marL="548640" lvl="2" indent="0">
              <a:buClr>
                <a:srgbClr val="F6781A"/>
              </a:buClr>
              <a:buNone/>
            </a:pPr>
            <a:endParaRPr lang="en-US" sz="1600" dirty="0"/>
          </a:p>
          <a:p>
            <a:pPr lvl="1">
              <a:buClr>
                <a:srgbClr val="F6781A"/>
              </a:buClr>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929DC62F-9DA6-DD28-21D6-03DFF7236F16}"/>
              </a:ext>
            </a:extLst>
          </p:cNvPr>
          <p:cNvPicPr>
            <a:picLocks noChangeAspect="1"/>
          </p:cNvPicPr>
          <p:nvPr/>
        </p:nvPicPr>
        <p:blipFill>
          <a:blip r:embed="rId5"/>
          <a:stretch>
            <a:fillRect/>
          </a:stretch>
        </p:blipFill>
        <p:spPr>
          <a:xfrm>
            <a:off x="1614176" y="2947043"/>
            <a:ext cx="5610848" cy="3033956"/>
          </a:xfrm>
          <a:prstGeom prst="rect">
            <a:avLst/>
          </a:prstGeom>
        </p:spPr>
      </p:pic>
    </p:spTree>
    <p:extLst>
      <p:ext uri="{BB962C8B-B14F-4D97-AF65-F5344CB8AC3E}">
        <p14:creationId xmlns:p14="http://schemas.microsoft.com/office/powerpoint/2010/main" val="357122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fontScale="90000"/>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10:  Water Quality and Pollution</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extLst>
      <p:ext uri="{BB962C8B-B14F-4D97-AF65-F5344CB8AC3E}">
        <p14:creationId xmlns:p14="http://schemas.microsoft.com/office/powerpoint/2010/main" val="2410446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838200"/>
            <a:ext cx="7619997" cy="4536385"/>
          </a:xfrm>
        </p:spPr>
        <p:txBody>
          <a:bodyPr>
            <a:noAutofit/>
          </a:bodyPr>
          <a:lstStyle/>
          <a:p>
            <a:pPr>
              <a:buClr>
                <a:srgbClr val="F6781A"/>
              </a:buClr>
              <a:buFont typeface="Wingdings" panose="05000000000000000000" pitchFamily="2" charset="2"/>
              <a:buChar char="§"/>
            </a:pPr>
            <a:r>
              <a:rPr lang="en-US" sz="2400" dirty="0"/>
              <a:t>The US Geological Survey publishes a water-use report every 5 years</a:t>
            </a:r>
          </a:p>
          <a:p>
            <a:pPr>
              <a:buClr>
                <a:srgbClr val="F6781A"/>
              </a:buClr>
              <a:buFont typeface="Wingdings" panose="05000000000000000000" pitchFamily="2" charset="2"/>
              <a:buChar char="§"/>
            </a:pPr>
            <a:endParaRPr lang="en-US" sz="2200" dirty="0"/>
          </a:p>
        </p:txBody>
      </p:sp>
      <p:pic>
        <p:nvPicPr>
          <p:cNvPr id="3" name="Picture 2">
            <a:extLst>
              <a:ext uri="{FF2B5EF4-FFF2-40B4-BE49-F238E27FC236}">
                <a16:creationId xmlns:a16="http://schemas.microsoft.com/office/drawing/2014/main" id="{7DF9B131-0EE3-E844-5806-834343BAEAFA}"/>
              </a:ext>
            </a:extLst>
          </p:cNvPr>
          <p:cNvPicPr>
            <a:picLocks noChangeAspect="1"/>
          </p:cNvPicPr>
          <p:nvPr/>
        </p:nvPicPr>
        <p:blipFill>
          <a:blip r:embed="rId5"/>
          <a:stretch>
            <a:fillRect/>
          </a:stretch>
        </p:blipFill>
        <p:spPr>
          <a:xfrm>
            <a:off x="762000" y="1724019"/>
            <a:ext cx="6383279" cy="4141012"/>
          </a:xfrm>
          <a:prstGeom prst="rect">
            <a:avLst/>
          </a:prstGeom>
        </p:spPr>
      </p:pic>
    </p:spTree>
    <p:extLst>
      <p:ext uri="{BB962C8B-B14F-4D97-AF65-F5344CB8AC3E}">
        <p14:creationId xmlns:p14="http://schemas.microsoft.com/office/powerpoint/2010/main" val="42253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02415"/>
            <a:ext cx="7619997" cy="4536385"/>
          </a:xfrm>
        </p:spPr>
        <p:txBody>
          <a:bodyPr>
            <a:noAutofit/>
          </a:bodyPr>
          <a:lstStyle/>
          <a:p>
            <a:pPr>
              <a:buClr>
                <a:srgbClr val="F6781A"/>
              </a:buClr>
              <a:buFont typeface="Wingdings" panose="05000000000000000000" pitchFamily="2" charset="2"/>
              <a:buChar char="§"/>
            </a:pPr>
            <a:r>
              <a:rPr lang="en-US" sz="2400" dirty="0"/>
              <a:t>Categories of Water Usage</a:t>
            </a:r>
          </a:p>
          <a:p>
            <a:pPr lvl="1">
              <a:buClr>
                <a:srgbClr val="F6781A"/>
              </a:buClr>
              <a:buFont typeface="Wingdings" panose="05000000000000000000" pitchFamily="2" charset="2"/>
              <a:buChar char="§"/>
            </a:pPr>
            <a:r>
              <a:rPr lang="en-US" sz="2200" dirty="0"/>
              <a:t>Public Supply</a:t>
            </a:r>
          </a:p>
          <a:p>
            <a:pPr lvl="1">
              <a:buClr>
                <a:srgbClr val="F6781A"/>
              </a:buClr>
              <a:buFont typeface="Wingdings" panose="05000000000000000000" pitchFamily="2" charset="2"/>
              <a:buChar char="§"/>
            </a:pPr>
            <a:r>
              <a:rPr lang="en-US" sz="2200" dirty="0"/>
              <a:t>Domestic </a:t>
            </a:r>
          </a:p>
          <a:p>
            <a:pPr lvl="1">
              <a:buClr>
                <a:srgbClr val="F6781A"/>
              </a:buClr>
              <a:buFont typeface="Wingdings" panose="05000000000000000000" pitchFamily="2" charset="2"/>
              <a:buChar char="§"/>
            </a:pPr>
            <a:r>
              <a:rPr lang="en-US" sz="2200" dirty="0"/>
              <a:t>Irrigation </a:t>
            </a:r>
          </a:p>
          <a:p>
            <a:pPr lvl="1">
              <a:buClr>
                <a:srgbClr val="F6781A"/>
              </a:buClr>
              <a:buFont typeface="Wingdings" panose="05000000000000000000" pitchFamily="2" charset="2"/>
              <a:buChar char="§"/>
            </a:pPr>
            <a:r>
              <a:rPr lang="en-US" sz="2200" dirty="0"/>
              <a:t>Thermoelectric Power</a:t>
            </a:r>
          </a:p>
          <a:p>
            <a:pPr lvl="1">
              <a:buClr>
                <a:srgbClr val="F6781A"/>
              </a:buClr>
              <a:buFont typeface="Wingdings" panose="05000000000000000000" pitchFamily="2" charset="2"/>
              <a:buChar char="§"/>
            </a:pPr>
            <a:r>
              <a:rPr lang="en-US" sz="2200" dirty="0"/>
              <a:t>Livestock</a:t>
            </a:r>
          </a:p>
          <a:p>
            <a:pPr lvl="1">
              <a:buClr>
                <a:srgbClr val="F6781A"/>
              </a:buClr>
              <a:buFont typeface="Wingdings" panose="05000000000000000000" pitchFamily="2" charset="2"/>
              <a:buChar char="§"/>
            </a:pPr>
            <a:r>
              <a:rPr lang="en-US" sz="2200" dirty="0"/>
              <a:t>Aquaculture</a:t>
            </a:r>
          </a:p>
          <a:p>
            <a:pPr lvl="1">
              <a:buClr>
                <a:srgbClr val="F6781A"/>
              </a:buClr>
              <a:buFont typeface="Wingdings" panose="05000000000000000000" pitchFamily="2" charset="2"/>
              <a:buChar char="§"/>
            </a:pPr>
            <a:r>
              <a:rPr lang="en-US" sz="2200" dirty="0"/>
              <a:t>Industrial</a:t>
            </a:r>
          </a:p>
          <a:p>
            <a:pPr lvl="1">
              <a:buClr>
                <a:srgbClr val="F6781A"/>
              </a:buClr>
              <a:buFont typeface="Wingdings" panose="05000000000000000000" pitchFamily="2" charset="2"/>
              <a:buChar char="§"/>
            </a:pPr>
            <a:r>
              <a:rPr lang="en-US" sz="2200" dirty="0"/>
              <a:t>Mining</a:t>
            </a:r>
          </a:p>
          <a:p>
            <a:pPr>
              <a:buClr>
                <a:srgbClr val="F6781A"/>
              </a:buClr>
              <a:buFont typeface="Wingdings" panose="05000000000000000000" pitchFamily="2" charset="2"/>
              <a:buChar char="§"/>
            </a:pPr>
            <a:endParaRPr lang="en-US" sz="2200" dirty="0"/>
          </a:p>
        </p:txBody>
      </p:sp>
      <p:pic>
        <p:nvPicPr>
          <p:cNvPr id="5" name="Picture 4">
            <a:extLst>
              <a:ext uri="{FF2B5EF4-FFF2-40B4-BE49-F238E27FC236}">
                <a16:creationId xmlns:a16="http://schemas.microsoft.com/office/drawing/2014/main" id="{CD0075E3-0FD5-4BD1-E08C-62C76574252F}"/>
              </a:ext>
            </a:extLst>
          </p:cNvPr>
          <p:cNvPicPr>
            <a:picLocks noChangeAspect="1"/>
          </p:cNvPicPr>
          <p:nvPr/>
        </p:nvPicPr>
        <p:blipFill>
          <a:blip r:embed="rId5"/>
          <a:stretch>
            <a:fillRect/>
          </a:stretch>
        </p:blipFill>
        <p:spPr>
          <a:xfrm>
            <a:off x="4754022" y="1240118"/>
            <a:ext cx="3427328" cy="1142443"/>
          </a:xfrm>
          <a:prstGeom prst="rect">
            <a:avLst/>
          </a:prstGeom>
        </p:spPr>
      </p:pic>
      <p:pic>
        <p:nvPicPr>
          <p:cNvPr id="8" name="Picture 7">
            <a:extLst>
              <a:ext uri="{FF2B5EF4-FFF2-40B4-BE49-F238E27FC236}">
                <a16:creationId xmlns:a16="http://schemas.microsoft.com/office/drawing/2014/main" id="{F4222D94-F282-B380-BB2A-F66E8EAAC623}"/>
              </a:ext>
            </a:extLst>
          </p:cNvPr>
          <p:cNvPicPr>
            <a:picLocks noChangeAspect="1"/>
          </p:cNvPicPr>
          <p:nvPr/>
        </p:nvPicPr>
        <p:blipFill>
          <a:blip r:embed="rId6"/>
          <a:stretch>
            <a:fillRect/>
          </a:stretch>
        </p:blipFill>
        <p:spPr>
          <a:xfrm>
            <a:off x="4730519" y="2403413"/>
            <a:ext cx="3450830" cy="1167300"/>
          </a:xfrm>
          <a:prstGeom prst="rect">
            <a:avLst/>
          </a:prstGeom>
        </p:spPr>
      </p:pic>
      <p:pic>
        <p:nvPicPr>
          <p:cNvPr id="10" name="Picture 9">
            <a:extLst>
              <a:ext uri="{FF2B5EF4-FFF2-40B4-BE49-F238E27FC236}">
                <a16:creationId xmlns:a16="http://schemas.microsoft.com/office/drawing/2014/main" id="{CA5E1778-EA64-4DD4-34E4-470A6D6BFFE1}"/>
              </a:ext>
            </a:extLst>
          </p:cNvPr>
          <p:cNvPicPr>
            <a:picLocks noChangeAspect="1"/>
          </p:cNvPicPr>
          <p:nvPr/>
        </p:nvPicPr>
        <p:blipFill>
          <a:blip r:embed="rId7"/>
          <a:stretch>
            <a:fillRect/>
          </a:stretch>
        </p:blipFill>
        <p:spPr>
          <a:xfrm>
            <a:off x="4752792" y="4767762"/>
            <a:ext cx="3450834" cy="1198711"/>
          </a:xfrm>
          <a:prstGeom prst="rect">
            <a:avLst/>
          </a:prstGeom>
        </p:spPr>
      </p:pic>
      <p:pic>
        <p:nvPicPr>
          <p:cNvPr id="16" name="Picture 15">
            <a:extLst>
              <a:ext uri="{FF2B5EF4-FFF2-40B4-BE49-F238E27FC236}">
                <a16:creationId xmlns:a16="http://schemas.microsoft.com/office/drawing/2014/main" id="{3E1EBD99-71CC-239E-8798-A65C5BD60572}"/>
              </a:ext>
            </a:extLst>
          </p:cNvPr>
          <p:cNvPicPr>
            <a:picLocks noChangeAspect="1"/>
          </p:cNvPicPr>
          <p:nvPr/>
        </p:nvPicPr>
        <p:blipFill>
          <a:blip r:embed="rId8"/>
          <a:stretch>
            <a:fillRect/>
          </a:stretch>
        </p:blipFill>
        <p:spPr>
          <a:xfrm>
            <a:off x="4741492" y="3570713"/>
            <a:ext cx="3450834" cy="1220505"/>
          </a:xfrm>
          <a:prstGeom prst="rect">
            <a:avLst/>
          </a:prstGeom>
        </p:spPr>
      </p:pic>
    </p:spTree>
    <p:extLst>
      <p:ext uri="{BB962C8B-B14F-4D97-AF65-F5344CB8AC3E}">
        <p14:creationId xmlns:p14="http://schemas.microsoft.com/office/powerpoint/2010/main" val="14802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02415"/>
            <a:ext cx="7619997" cy="4536385"/>
          </a:xfrm>
        </p:spPr>
        <p:txBody>
          <a:bodyPr>
            <a:noAutofit/>
          </a:bodyPr>
          <a:lstStyle/>
          <a:p>
            <a:pPr>
              <a:buClr>
                <a:srgbClr val="F6781A"/>
              </a:buClr>
              <a:buFont typeface="Wingdings" panose="05000000000000000000" pitchFamily="2" charset="2"/>
              <a:buChar char="§"/>
            </a:pPr>
            <a:r>
              <a:rPr lang="en-US" sz="2400" dirty="0"/>
              <a:t>90% of water usage falls into three categories: thermoelectric power, irrigation, and public supply</a:t>
            </a:r>
          </a:p>
          <a:p>
            <a:pPr>
              <a:buClr>
                <a:srgbClr val="F6781A"/>
              </a:buClr>
              <a:buFont typeface="Wingdings" panose="05000000000000000000" pitchFamily="2" charset="2"/>
              <a:buChar char="§"/>
            </a:pPr>
            <a:endParaRPr lang="en-US" sz="2200" dirty="0"/>
          </a:p>
        </p:txBody>
      </p:sp>
      <p:pic>
        <p:nvPicPr>
          <p:cNvPr id="4" name="Picture 3">
            <a:extLst>
              <a:ext uri="{FF2B5EF4-FFF2-40B4-BE49-F238E27FC236}">
                <a16:creationId xmlns:a16="http://schemas.microsoft.com/office/drawing/2014/main" id="{93D7C387-6925-D71C-1B1F-3DFD8F1361D8}"/>
              </a:ext>
            </a:extLst>
          </p:cNvPr>
          <p:cNvPicPr>
            <a:picLocks noChangeAspect="1"/>
          </p:cNvPicPr>
          <p:nvPr/>
        </p:nvPicPr>
        <p:blipFill>
          <a:blip r:embed="rId5"/>
          <a:stretch>
            <a:fillRect/>
          </a:stretch>
        </p:blipFill>
        <p:spPr>
          <a:xfrm>
            <a:off x="933451" y="2590800"/>
            <a:ext cx="6781799" cy="3301120"/>
          </a:xfrm>
          <a:prstGeom prst="rect">
            <a:avLst/>
          </a:prstGeom>
        </p:spPr>
      </p:pic>
    </p:spTree>
    <p:extLst>
      <p:ext uri="{BB962C8B-B14F-4D97-AF65-F5344CB8AC3E}">
        <p14:creationId xmlns:p14="http://schemas.microsoft.com/office/powerpoint/2010/main" val="26643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5124446" cy="4536385"/>
          </a:xfrm>
        </p:spPr>
        <p:txBody>
          <a:bodyPr>
            <a:noAutofit/>
          </a:bodyPr>
          <a:lstStyle/>
          <a:p>
            <a:pPr>
              <a:buClr>
                <a:srgbClr val="F6781A"/>
              </a:buClr>
              <a:buFont typeface="Wingdings" panose="05000000000000000000" pitchFamily="2" charset="2"/>
              <a:buChar char="§"/>
            </a:pPr>
            <a:r>
              <a:rPr lang="en-US" sz="2400" dirty="0"/>
              <a:t>Public Supply</a:t>
            </a:r>
          </a:p>
          <a:p>
            <a:pPr lvl="1">
              <a:buClr>
                <a:srgbClr val="F6781A"/>
              </a:buClr>
              <a:buFont typeface="Wingdings" panose="05000000000000000000" pitchFamily="2" charset="2"/>
              <a:buChar char="§"/>
            </a:pPr>
            <a:r>
              <a:rPr lang="en-US" sz="2200" dirty="0"/>
              <a:t>Water withdrawn by public and private water suppliers that is distributed to at least 25 people or to water systems that have a minimum of 15 connections.  </a:t>
            </a:r>
          </a:p>
          <a:p>
            <a:pPr lvl="1">
              <a:buClr>
                <a:srgbClr val="F6781A"/>
              </a:buClr>
              <a:buFont typeface="Wingdings" panose="05000000000000000000" pitchFamily="2" charset="2"/>
              <a:buChar char="§"/>
            </a:pPr>
            <a:r>
              <a:rPr lang="en-US" sz="2200" dirty="0"/>
              <a:t>Public supply may also be furnished to commercial, domestic, industrial, and thermoelectric power suppliers.</a:t>
            </a:r>
          </a:p>
          <a:p>
            <a:pPr>
              <a:buClr>
                <a:srgbClr val="F6781A"/>
              </a:buClr>
              <a:buFont typeface="Wingdings" panose="05000000000000000000" pitchFamily="2" charset="2"/>
              <a:buChar char="§"/>
            </a:pPr>
            <a:endParaRPr lang="en-US" sz="2200" dirty="0"/>
          </a:p>
        </p:txBody>
      </p:sp>
      <p:pic>
        <p:nvPicPr>
          <p:cNvPr id="5" name="Picture 4">
            <a:extLst>
              <a:ext uri="{FF2B5EF4-FFF2-40B4-BE49-F238E27FC236}">
                <a16:creationId xmlns:a16="http://schemas.microsoft.com/office/drawing/2014/main" id="{CD0075E3-0FD5-4BD1-E08C-62C76574252F}"/>
              </a:ext>
            </a:extLst>
          </p:cNvPr>
          <p:cNvPicPr>
            <a:picLocks noChangeAspect="1"/>
          </p:cNvPicPr>
          <p:nvPr/>
        </p:nvPicPr>
        <p:blipFill rotWithShape="1">
          <a:blip r:embed="rId5"/>
          <a:srcRect r="49728"/>
          <a:stretch/>
        </p:blipFill>
        <p:spPr>
          <a:xfrm>
            <a:off x="5638800" y="1036978"/>
            <a:ext cx="2332578" cy="1546646"/>
          </a:xfrm>
          <a:prstGeom prst="rect">
            <a:avLst/>
          </a:prstGeom>
        </p:spPr>
      </p:pic>
      <p:pic>
        <p:nvPicPr>
          <p:cNvPr id="2050" name="Picture 2" descr="Water tower, DeKalb County, Georgia">
            <a:extLst>
              <a:ext uri="{FF2B5EF4-FFF2-40B4-BE49-F238E27FC236}">
                <a16:creationId xmlns:a16="http://schemas.microsoft.com/office/drawing/2014/main" id="{8E7EFA1E-D48F-2CE8-6A91-66D7CAA7BC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7910" y="2689605"/>
            <a:ext cx="2213524" cy="294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03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Domestic </a:t>
            </a:r>
          </a:p>
          <a:p>
            <a:pPr lvl="1">
              <a:buClr>
                <a:srgbClr val="F6781A"/>
              </a:buClr>
              <a:buFont typeface="Wingdings" panose="05000000000000000000" pitchFamily="2" charset="2"/>
              <a:buChar char="§"/>
            </a:pPr>
            <a:r>
              <a:rPr lang="en-US" sz="2000" dirty="0"/>
              <a:t>Water used for indoor and outdoor household purposes</a:t>
            </a:r>
          </a:p>
          <a:p>
            <a:pPr lvl="1">
              <a:buClr>
                <a:srgbClr val="F6781A"/>
              </a:buClr>
              <a:buFont typeface="Wingdings" panose="05000000000000000000" pitchFamily="2" charset="2"/>
              <a:buChar char="§"/>
            </a:pPr>
            <a:r>
              <a:rPr lang="en-US" sz="2000" dirty="0"/>
              <a:t>Public and self-supplied withdrawals</a:t>
            </a:r>
          </a:p>
          <a:p>
            <a:pPr lvl="1">
              <a:buClr>
                <a:srgbClr val="F6781A"/>
              </a:buClr>
              <a:buFont typeface="Wingdings" panose="05000000000000000000" pitchFamily="2" charset="2"/>
              <a:buChar char="§"/>
            </a:pPr>
            <a:r>
              <a:rPr lang="en-US" sz="2000" dirty="0"/>
              <a:t>Indoor: Bathing, Cooking, Drinking, flushing toilets, washing clothes</a:t>
            </a:r>
          </a:p>
          <a:p>
            <a:pPr lvl="1">
              <a:buClr>
                <a:srgbClr val="F6781A"/>
              </a:buClr>
              <a:buFont typeface="Wingdings" panose="05000000000000000000" pitchFamily="2" charset="2"/>
              <a:buChar char="§"/>
            </a:pPr>
            <a:r>
              <a:rPr lang="en-US" sz="2000" dirty="0"/>
              <a:t>Outdoor: Watering gardens and lawns</a:t>
            </a:r>
          </a:p>
          <a:p>
            <a:pPr lvl="1">
              <a:buClr>
                <a:srgbClr val="F6781A"/>
              </a:buClr>
              <a:buFont typeface="Wingdings" panose="05000000000000000000" pitchFamily="2" charset="2"/>
              <a:buChar char="§"/>
            </a:pPr>
            <a:endParaRPr lang="en-US" sz="2000" dirty="0"/>
          </a:p>
        </p:txBody>
      </p:sp>
      <p:pic>
        <p:nvPicPr>
          <p:cNvPr id="2" name="Picture 1">
            <a:extLst>
              <a:ext uri="{FF2B5EF4-FFF2-40B4-BE49-F238E27FC236}">
                <a16:creationId xmlns:a16="http://schemas.microsoft.com/office/drawing/2014/main" id="{EF0430A3-39A2-9CC8-73F6-9B8568428EB3}"/>
              </a:ext>
            </a:extLst>
          </p:cNvPr>
          <p:cNvPicPr>
            <a:picLocks noChangeAspect="1"/>
          </p:cNvPicPr>
          <p:nvPr/>
        </p:nvPicPr>
        <p:blipFill rotWithShape="1">
          <a:blip r:embed="rId5"/>
          <a:srcRect l="50272"/>
          <a:stretch/>
        </p:blipFill>
        <p:spPr>
          <a:xfrm>
            <a:off x="5485075" y="1240118"/>
            <a:ext cx="2696275" cy="1807340"/>
          </a:xfrm>
          <a:prstGeom prst="rect">
            <a:avLst/>
          </a:prstGeom>
        </p:spPr>
      </p:pic>
      <p:pic>
        <p:nvPicPr>
          <p:cNvPr id="4" name="Picture 3">
            <a:extLst>
              <a:ext uri="{FF2B5EF4-FFF2-40B4-BE49-F238E27FC236}">
                <a16:creationId xmlns:a16="http://schemas.microsoft.com/office/drawing/2014/main" id="{B6FCB977-4DB8-69E9-89D8-F4C9CB75661B}"/>
              </a:ext>
            </a:extLst>
          </p:cNvPr>
          <p:cNvPicPr>
            <a:picLocks noChangeAspect="1"/>
          </p:cNvPicPr>
          <p:nvPr/>
        </p:nvPicPr>
        <p:blipFill>
          <a:blip r:embed="rId6"/>
          <a:stretch>
            <a:fillRect/>
          </a:stretch>
        </p:blipFill>
        <p:spPr>
          <a:xfrm>
            <a:off x="5482994" y="3200399"/>
            <a:ext cx="2698356" cy="2591339"/>
          </a:xfrm>
          <a:prstGeom prst="rect">
            <a:avLst/>
          </a:prstGeom>
        </p:spPr>
      </p:pic>
    </p:spTree>
    <p:extLst>
      <p:ext uri="{BB962C8B-B14F-4D97-AF65-F5344CB8AC3E}">
        <p14:creationId xmlns:p14="http://schemas.microsoft.com/office/powerpoint/2010/main" val="56981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Irrigation</a:t>
            </a:r>
          </a:p>
          <a:p>
            <a:pPr lvl="1">
              <a:buClr>
                <a:srgbClr val="F6781A"/>
              </a:buClr>
              <a:buFont typeface="Wingdings" panose="05000000000000000000" pitchFamily="2" charset="2"/>
              <a:buChar char="§"/>
            </a:pPr>
            <a:r>
              <a:rPr lang="en-US" sz="2200" dirty="0"/>
              <a:t>Provides water for: </a:t>
            </a:r>
          </a:p>
          <a:p>
            <a:pPr lvl="2">
              <a:buClr>
                <a:srgbClr val="F6781A"/>
              </a:buClr>
              <a:buFont typeface="Wingdings" panose="05000000000000000000" pitchFamily="2" charset="2"/>
              <a:buChar char="§"/>
            </a:pPr>
            <a:r>
              <a:rPr lang="en-US" sz="2000" dirty="0"/>
              <a:t>Agricultural and horticultural activities</a:t>
            </a:r>
          </a:p>
          <a:p>
            <a:pPr lvl="2">
              <a:buClr>
                <a:srgbClr val="F6781A"/>
              </a:buClr>
              <a:buFont typeface="Wingdings" panose="05000000000000000000" pitchFamily="2" charset="2"/>
              <a:buChar char="§"/>
            </a:pPr>
            <a:r>
              <a:rPr lang="en-US" sz="2000" dirty="0"/>
              <a:t>Golf courses</a:t>
            </a:r>
          </a:p>
          <a:p>
            <a:pPr lvl="2">
              <a:buClr>
                <a:srgbClr val="F6781A"/>
              </a:buClr>
              <a:buFont typeface="Wingdings" panose="05000000000000000000" pitchFamily="2" charset="2"/>
              <a:buChar char="§"/>
            </a:pPr>
            <a:r>
              <a:rPr lang="en-US" sz="2000" dirty="0"/>
              <a:t>Cemeteries</a:t>
            </a:r>
          </a:p>
          <a:p>
            <a:pPr lvl="2">
              <a:buClr>
                <a:srgbClr val="F6781A"/>
              </a:buClr>
              <a:buFont typeface="Wingdings" panose="05000000000000000000" pitchFamily="2" charset="2"/>
              <a:buChar char="§"/>
            </a:pPr>
            <a:r>
              <a:rPr lang="en-US" sz="2000" dirty="0"/>
              <a:t>Turf farms</a:t>
            </a:r>
          </a:p>
          <a:p>
            <a:pPr lvl="2">
              <a:buClr>
                <a:srgbClr val="F6781A"/>
              </a:buClr>
              <a:buFont typeface="Wingdings" panose="05000000000000000000" pitchFamily="2" charset="2"/>
              <a:buChar char="§"/>
            </a:pPr>
            <a:r>
              <a:rPr lang="en-US" sz="2000" dirty="0"/>
              <a:t>Preplant irrigation</a:t>
            </a:r>
          </a:p>
          <a:p>
            <a:pPr lvl="2">
              <a:buClr>
                <a:srgbClr val="F6781A"/>
              </a:buClr>
              <a:buFont typeface="Wingdings" panose="05000000000000000000" pitchFamily="2" charset="2"/>
              <a:buChar char="§"/>
            </a:pPr>
            <a:r>
              <a:rPr lang="en-US" sz="2000" dirty="0"/>
              <a:t>Frost protection</a:t>
            </a:r>
          </a:p>
          <a:p>
            <a:pPr lvl="2">
              <a:buClr>
                <a:srgbClr val="F6781A"/>
              </a:buClr>
              <a:buFont typeface="Wingdings" panose="05000000000000000000" pitchFamily="2" charset="2"/>
              <a:buChar char="§"/>
            </a:pPr>
            <a:r>
              <a:rPr lang="en-US" sz="2000" dirty="0"/>
              <a:t>Dust suppression </a:t>
            </a:r>
          </a:p>
          <a:p>
            <a:pPr lvl="1">
              <a:buClr>
                <a:srgbClr val="F6781A"/>
              </a:buClr>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D01701CC-D9F7-300A-D432-63A2F5303C8F}"/>
              </a:ext>
            </a:extLst>
          </p:cNvPr>
          <p:cNvPicPr>
            <a:picLocks noChangeAspect="1"/>
          </p:cNvPicPr>
          <p:nvPr/>
        </p:nvPicPr>
        <p:blipFill rotWithShape="1">
          <a:blip r:embed="rId5"/>
          <a:srcRect r="49390"/>
          <a:stretch/>
        </p:blipFill>
        <p:spPr>
          <a:xfrm>
            <a:off x="5791208" y="1025501"/>
            <a:ext cx="2343141" cy="1566091"/>
          </a:xfrm>
          <a:prstGeom prst="rect">
            <a:avLst/>
          </a:prstGeom>
        </p:spPr>
      </p:pic>
      <p:pic>
        <p:nvPicPr>
          <p:cNvPr id="11266" name="Picture 2" descr="Why All Farms Don't Use Drip Irrigation - Water Footprint Calculator">
            <a:extLst>
              <a:ext uri="{FF2B5EF4-FFF2-40B4-BE49-F238E27FC236}">
                <a16:creationId xmlns:a16="http://schemas.microsoft.com/office/drawing/2014/main" id="{6785A2E7-6745-20D9-8889-46F8E1ACA8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224" y="2622740"/>
            <a:ext cx="2238833" cy="148984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rrigation | National Geographic Society">
            <a:extLst>
              <a:ext uri="{FF2B5EF4-FFF2-40B4-BE49-F238E27FC236}">
                <a16:creationId xmlns:a16="http://schemas.microsoft.com/office/drawing/2014/main" id="{334B5681-DC3A-0CBD-B761-E417BD4BDD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8224" y="4191000"/>
            <a:ext cx="2244213" cy="168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673985" y="394529"/>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10:  Water Quality and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02415"/>
            <a:ext cx="4679976" cy="4536385"/>
          </a:xfrm>
        </p:spPr>
        <p:txBody>
          <a:bodyPr>
            <a:noAutofit/>
          </a:bodyPr>
          <a:lstStyle/>
          <a:p>
            <a:pPr>
              <a:buClr>
                <a:srgbClr val="F6781A"/>
              </a:buClr>
              <a:buFont typeface="Wingdings" panose="05000000000000000000" pitchFamily="2" charset="2"/>
              <a:buChar char="§"/>
            </a:pPr>
            <a:r>
              <a:rPr lang="en-US" sz="2400" dirty="0"/>
              <a:t>Thermoelectric Power</a:t>
            </a:r>
          </a:p>
          <a:p>
            <a:pPr lvl="1">
              <a:buClr>
                <a:srgbClr val="F6781A"/>
              </a:buClr>
              <a:buFont typeface="Wingdings" panose="05000000000000000000" pitchFamily="2" charset="2"/>
              <a:buChar char="§"/>
            </a:pPr>
            <a:r>
              <a:rPr lang="en-US" sz="1800" b="0" i="0" dirty="0">
                <a:solidFill>
                  <a:srgbClr val="000000"/>
                </a:solidFill>
                <a:effectLst/>
                <a:latin typeface="+mj-lt"/>
              </a:rPr>
              <a:t>Water for thermoelectric power is used in the process of generating electricity with steam-driven turbine generators. </a:t>
            </a:r>
          </a:p>
          <a:p>
            <a:pPr lvl="1">
              <a:buClr>
                <a:srgbClr val="F6781A"/>
              </a:buClr>
              <a:buFont typeface="Wingdings" panose="05000000000000000000" pitchFamily="2" charset="2"/>
              <a:buChar char="§"/>
            </a:pPr>
            <a:r>
              <a:rPr lang="en-US" sz="1800" b="0" i="0" dirty="0">
                <a:solidFill>
                  <a:srgbClr val="000000"/>
                </a:solidFill>
                <a:effectLst/>
                <a:latin typeface="+mj-lt"/>
              </a:rPr>
              <a:t>Since 2000, thermoelectric-power withdrawals have been compiled by cooling-system type. </a:t>
            </a:r>
          </a:p>
          <a:p>
            <a:pPr lvl="1">
              <a:buClr>
                <a:srgbClr val="F6781A"/>
              </a:buClr>
              <a:buFont typeface="Wingdings" panose="05000000000000000000" pitchFamily="2" charset="2"/>
              <a:buChar char="§"/>
            </a:pPr>
            <a:endParaRPr lang="en-US" sz="2000" dirty="0"/>
          </a:p>
        </p:txBody>
      </p:sp>
      <p:pic>
        <p:nvPicPr>
          <p:cNvPr id="3" name="Picture 2">
            <a:extLst>
              <a:ext uri="{FF2B5EF4-FFF2-40B4-BE49-F238E27FC236}">
                <a16:creationId xmlns:a16="http://schemas.microsoft.com/office/drawing/2014/main" id="{D01701CC-D9F7-300A-D432-63A2F5303C8F}"/>
              </a:ext>
            </a:extLst>
          </p:cNvPr>
          <p:cNvPicPr>
            <a:picLocks noChangeAspect="1"/>
          </p:cNvPicPr>
          <p:nvPr/>
        </p:nvPicPr>
        <p:blipFill rotWithShape="1">
          <a:blip r:embed="rId5"/>
          <a:srcRect l="50610"/>
          <a:stretch/>
        </p:blipFill>
        <p:spPr>
          <a:xfrm>
            <a:off x="5241620" y="1192365"/>
            <a:ext cx="2820629" cy="1931835"/>
          </a:xfrm>
          <a:prstGeom prst="rect">
            <a:avLst/>
          </a:prstGeom>
        </p:spPr>
      </p:pic>
      <p:sp>
        <p:nvSpPr>
          <p:cNvPr id="2" name="Content Placeholder 2">
            <a:extLst>
              <a:ext uri="{FF2B5EF4-FFF2-40B4-BE49-F238E27FC236}">
                <a16:creationId xmlns:a16="http://schemas.microsoft.com/office/drawing/2014/main" id="{5F39FB34-36A6-4C9A-90B7-E4BEF3BE6BB3}"/>
              </a:ext>
            </a:extLst>
          </p:cNvPr>
          <p:cNvSpPr txBox="1">
            <a:spLocks/>
          </p:cNvSpPr>
          <p:nvPr/>
        </p:nvSpPr>
        <p:spPr>
          <a:xfrm>
            <a:off x="467064" y="3388415"/>
            <a:ext cx="7796028" cy="4536385"/>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lvl="2">
              <a:buClr>
                <a:srgbClr val="F6781A"/>
              </a:buClr>
              <a:buFont typeface="Wingdings" panose="05000000000000000000" pitchFamily="2" charset="2"/>
              <a:buChar char="§"/>
            </a:pPr>
            <a:r>
              <a:rPr lang="en-US" sz="1600" dirty="0">
                <a:solidFill>
                  <a:srgbClr val="000000"/>
                </a:solidFill>
                <a:latin typeface="+mj-lt"/>
              </a:rPr>
              <a:t>Once-through cooling refers to cooling systems in which water is circulated through heat exchangers, and then returned to the source. </a:t>
            </a:r>
          </a:p>
          <a:p>
            <a:pPr lvl="2">
              <a:buClr>
                <a:srgbClr val="F6781A"/>
              </a:buClr>
              <a:buFont typeface="Wingdings" panose="05000000000000000000" pitchFamily="2" charset="2"/>
              <a:buChar char="§"/>
            </a:pPr>
            <a:r>
              <a:rPr lang="en-US" sz="1600" dirty="0">
                <a:solidFill>
                  <a:srgbClr val="000000"/>
                </a:solidFill>
                <a:latin typeface="+mj-lt"/>
              </a:rPr>
              <a:t>Recirculating cooling refers to cooling systems in which water is circulated through heat exchangers, cooled using ponds or towers, and then recirculated. </a:t>
            </a:r>
          </a:p>
          <a:p>
            <a:pPr lvl="2">
              <a:buClr>
                <a:srgbClr val="F6781A"/>
              </a:buClr>
              <a:buFont typeface="Wingdings" panose="05000000000000000000" pitchFamily="2" charset="2"/>
              <a:buChar char="§"/>
            </a:pPr>
            <a:r>
              <a:rPr lang="en-US" sz="1600" dirty="0">
                <a:solidFill>
                  <a:srgbClr val="000000"/>
                </a:solidFill>
                <a:latin typeface="+mj-lt"/>
              </a:rPr>
              <a:t>Subsequent water withdrawals for a recirculating system are used to replace water lost to evaporation, blowdown, drift, and leakage. </a:t>
            </a:r>
          </a:p>
          <a:p>
            <a:pPr lvl="2">
              <a:buClr>
                <a:srgbClr val="F6781A"/>
              </a:buClr>
              <a:buFont typeface="Wingdings" panose="05000000000000000000" pitchFamily="2" charset="2"/>
              <a:buChar char="§"/>
            </a:pPr>
            <a:r>
              <a:rPr lang="en-US" sz="1600" dirty="0">
                <a:solidFill>
                  <a:srgbClr val="000000"/>
                </a:solidFill>
                <a:latin typeface="+mj-lt"/>
              </a:rPr>
              <a:t>Prior to 2000, thermoelectric-power withdrawals were compiled by fuel type (fossil-fuel, nuclear, and geothermal).</a:t>
            </a:r>
          </a:p>
          <a:p>
            <a:pPr lvl="1">
              <a:buClr>
                <a:srgbClr val="F6781A"/>
              </a:buClr>
              <a:buFont typeface="Wingdings" panose="05000000000000000000" pitchFamily="2" charset="2"/>
              <a:buChar char="§"/>
            </a:pPr>
            <a:endParaRPr lang="en-US" sz="2000" dirty="0"/>
          </a:p>
        </p:txBody>
      </p:sp>
    </p:spTree>
    <p:extLst>
      <p:ext uri="{BB962C8B-B14F-4D97-AF65-F5344CB8AC3E}">
        <p14:creationId xmlns:p14="http://schemas.microsoft.com/office/powerpoint/2010/main" val="168484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15648</TotalTime>
  <Words>1151</Words>
  <Application>Microsoft Office PowerPoint</Application>
  <PresentationFormat>On-screen Show (4:3)</PresentationFormat>
  <Paragraphs>144</Paragraphs>
  <Slides>27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Century Schoolbook</vt:lpstr>
      <vt:lpstr>Wingdings</vt:lpstr>
      <vt:lpstr>Arial</vt:lpstr>
      <vt:lpstr>Helvetica</vt:lpstr>
      <vt:lpstr>Wingdings 2</vt:lpstr>
      <vt:lpstr>View</vt:lpstr>
      <vt:lpstr>ENGR 1111 Intro to Engineering:  Civil Engineering Fall 2022    Part 10:  Water Quality and Pollution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ENGR 1111 Intro to Engineering:  Civil Engineering Fall 2022    Part 10:  Water Quality and Pollution</vt:lpstr>
    </vt:vector>
  </TitlesOfParts>
  <Company>Jordan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Carisa Ramming</dc:creator>
  <cp:lastModifiedBy>Ramming, Carisa</cp:lastModifiedBy>
  <cp:revision>358</cp:revision>
  <cp:lastPrinted>2016-08-12T22:58:33Z</cp:lastPrinted>
  <dcterms:created xsi:type="dcterms:W3CDTF">2001-10-02T14:16:50Z</dcterms:created>
  <dcterms:modified xsi:type="dcterms:W3CDTF">2022-11-08T13:04:36Z</dcterms:modified>
</cp:coreProperties>
</file>